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1.xml" ContentType="application/vnd.openxmlformats-officedocument.drawingml.chart+xml"/>
  <Override PartName="/ppt/charts/style12.xml" ContentType="application/vnd.ms-office.chartstyle+xml"/>
  <Override PartName="/ppt/charts/colors12.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charts/chart12.xml" ContentType="application/vnd.openxmlformats-officedocument.drawingml.chart+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4"/>
  </p:sldMasterIdLst>
  <p:notesMasterIdLst>
    <p:notesMasterId r:id="rId44"/>
  </p:notesMasterIdLst>
  <p:handoutMasterIdLst>
    <p:handoutMasterId r:id="rId45"/>
  </p:handoutMasterIdLst>
  <p:sldIdLst>
    <p:sldId id="257" r:id="rId5"/>
    <p:sldId id="258" r:id="rId6"/>
    <p:sldId id="267" r:id="rId7"/>
    <p:sldId id="363" r:id="rId8"/>
    <p:sldId id="403" r:id="rId9"/>
    <p:sldId id="402" r:id="rId10"/>
    <p:sldId id="263" r:id="rId11"/>
    <p:sldId id="273" r:id="rId12"/>
    <p:sldId id="283" r:id="rId13"/>
    <p:sldId id="260" r:id="rId14"/>
    <p:sldId id="268" r:id="rId15"/>
    <p:sldId id="278" r:id="rId16"/>
    <p:sldId id="261" r:id="rId17"/>
    <p:sldId id="375" r:id="rId18"/>
    <p:sldId id="377" r:id="rId19"/>
    <p:sldId id="378" r:id="rId20"/>
    <p:sldId id="335" r:id="rId21"/>
    <p:sldId id="265" r:id="rId22"/>
    <p:sldId id="380" r:id="rId23"/>
    <p:sldId id="341" r:id="rId24"/>
    <p:sldId id="342" r:id="rId25"/>
    <p:sldId id="348" r:id="rId26"/>
    <p:sldId id="349" r:id="rId27"/>
    <p:sldId id="352" r:id="rId28"/>
    <p:sldId id="353" r:id="rId29"/>
    <p:sldId id="355" r:id="rId30"/>
    <p:sldId id="356" r:id="rId31"/>
    <p:sldId id="357" r:id="rId32"/>
    <p:sldId id="359" r:id="rId33"/>
    <p:sldId id="361" r:id="rId34"/>
    <p:sldId id="429" r:id="rId35"/>
    <p:sldId id="381" r:id="rId36"/>
    <p:sldId id="410" r:id="rId37"/>
    <p:sldId id="344" r:id="rId38"/>
    <p:sldId id="345" r:id="rId39"/>
    <p:sldId id="379" r:id="rId40"/>
    <p:sldId id="428" r:id="rId41"/>
    <p:sldId id="433" r:id="rId42"/>
    <p:sldId id="431" r:id="rId43"/>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AF"/>
    <a:srgbClr val="9F9F9F"/>
    <a:srgbClr val="595959"/>
    <a:srgbClr val="868686"/>
    <a:srgbClr val="6A6A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77" autoAdjust="0"/>
    <p:restoredTop sz="93447" autoAdjust="0"/>
  </p:normalViewPr>
  <p:slideViewPr>
    <p:cSldViewPr snapToGrid="0">
      <p:cViewPr varScale="1">
        <p:scale>
          <a:sx n="61" d="100"/>
          <a:sy n="61" d="100"/>
        </p:scale>
        <p:origin x="20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plantrou\Downloads\SNP%20-%20Enqu&#234;te%20Observationnelle%20(r&#233;ponses).xlsx" TargetMode="External"/><Relationship Id="rId2" Type="http://schemas.microsoft.com/office/2011/relationships/chartColorStyle" Target="colors2.xml"/><Relationship Id="rId1" Type="http://schemas.microsoft.com/office/2011/relationships/chartStyle" Target="style2.xml"/></Relationships>
</file>

<file path=ppt/charts/_rels/chart10.xml.rels><?xml version="1.0" encoding="UTF-8" standalone="yes"?>
<Relationships xmlns="http://schemas.openxmlformats.org/package/2006/relationships"><Relationship Id="rId3" Type="http://schemas.openxmlformats.org/officeDocument/2006/relationships/oleObject" Target="https://urpslrmp-my.sharepoint.com/personal/jplantrou_urpslrmp_org/Documents/Bureau/Documents%20JP/SNP/SNP%20-%20Enqu&#234;te%20Observationnelle%20-%20CPTS%20(r&#233;ponses)(1).xlsx" TargetMode="External"/><Relationship Id="rId2" Type="http://schemas.microsoft.com/office/2011/relationships/chartColorStyle" Target="colors11.xml"/><Relationship Id="rId1" Type="http://schemas.microsoft.com/office/2011/relationships/chartStyle" Target="style11.xml"/></Relationships>
</file>

<file path=ppt/charts/_rels/chart11.xml.rels><?xml version="1.0" encoding="UTF-8" standalone="yes"?>
<Relationships xmlns="http://schemas.openxmlformats.org/package/2006/relationships"><Relationship Id="rId3" Type="http://schemas.openxmlformats.org/officeDocument/2006/relationships/oleObject" Target="file:///\\Users\jonathanplantrou\Desktop\SNP\Copie%20de%20SNP%20-%20Graphiques%20doctolib.xlsx" TargetMode="External"/><Relationship Id="rId2" Type="http://schemas.microsoft.com/office/2011/relationships/chartColorStyle" Target="colors12.xml"/><Relationship Id="rId1" Type="http://schemas.microsoft.com/office/2011/relationships/chartStyle" Target="style12.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3.xml.rels><?xml version="1.0" encoding="UTF-8" standalone="yes"?>
<Relationships xmlns="http://schemas.openxmlformats.org/package/2006/relationships"><Relationship Id="rId3" Type="http://schemas.openxmlformats.org/officeDocument/2006/relationships/oleObject" Target="APPELS%20CPTS%20202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APPELS%20CPTS%202022.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plantrou\Downloads\SNP%20-%20Enqu&#234;te%20Observationnelle%20(r&#233;ponses).xlsx"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plantrou\OneDrive%20-%20URPS%20LR%20MP\Bureau\Documents%20JP\SNP\SNP%20-%20Enqu&#234;te%20Observationnelle%20-%20CPTS%20(r&#233;ponses)(1).xlsx" TargetMode="External"/><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plantrou\Downloads\SNP%20-%20Enqu&#234;te%20Observationnelle%20(r&#233;ponse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plantrou\Downloads\SNP%20-%20Enqu&#234;te%20Observationnelle%20(r&#233;ponses).xlsx" TargetMode="External"/><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plantrou\Downloads\SNP%20-%20Enqu&#234;te%20Observationnelle%20(r&#233;ponses).xlsx" TargetMode="External"/><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plantrou\Downloads\SNP%20-%20Enqu&#234;te%20Observationnelle%20(r&#233;ponses).xlsx" TargetMode="External"/><Relationship Id="rId2" Type="http://schemas.microsoft.com/office/2011/relationships/chartColorStyle" Target="colors8.xml"/><Relationship Id="rId1" Type="http://schemas.microsoft.com/office/2011/relationships/chartStyle" Target="style8.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plantrou\Downloads\SNP%20-%20Enqu&#234;te%20Observationnelle%20(r&#233;ponses).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oleObject" Target="https://urpslrmp-my.sharepoint.com/personal/jplantrou_urpslrmp_org/Documents/Bureau/Documents%20JP/SNP/SNP%20-%20Enqu&#234;te%20Observationnelle%20-%20CPTS%20(r&#233;ponses)(1).xlsx" TargetMode="External"/><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j.plantrou\Downloads\SNP%20-%20Enqu&#234;te%20Observationnelle%20(r&#233;pons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title>
    <c:autoTitleDeleted val="0"/>
    <c:plotArea>
      <c:layout>
        <c:manualLayout>
          <c:layoutTarget val="inner"/>
          <c:xMode val="edge"/>
          <c:yMode val="edge"/>
          <c:x val="0.19093925814060597"/>
          <c:y val="0.2367619925120609"/>
          <c:w val="0.76278517369911569"/>
          <c:h val="0.62544402636914453"/>
        </c:manualLayout>
      </c:layout>
      <c:barChart>
        <c:barDir val="bar"/>
        <c:grouping val="clustered"/>
        <c:varyColors val="0"/>
        <c:ser>
          <c:idx val="0"/>
          <c:order val="0"/>
          <c:tx>
            <c:strRef>
              <c:f>Feuil5!$D$1</c:f>
              <c:strCache>
                <c:ptCount val="1"/>
                <c:pt idx="0">
                  <c:v>Quelle est la part de votre temps consacrée aux demandes de soins non programmés sur L'ENSEMBLE de votre activité ?</c:v>
                </c:pt>
              </c:strCache>
            </c:strRef>
          </c:tx>
          <c:spPr>
            <a:solidFill>
              <a:srgbClr val="009BAF"/>
            </a:solidFill>
            <a:ln>
              <a:noFill/>
            </a:ln>
            <a:effectLst/>
          </c:spPr>
          <c:invertIfNegative val="0"/>
          <c:cat>
            <c:numRef>
              <c:f>Feuil5!$C$2:$C$10</c:f>
              <c:numCache>
                <c:formatCode>0%</c:formatCode>
                <c:ptCount val="9"/>
                <c:pt idx="0">
                  <c:v>0.1</c:v>
                </c:pt>
                <c:pt idx="1">
                  <c:v>0.2</c:v>
                </c:pt>
                <c:pt idx="2">
                  <c:v>0.3</c:v>
                </c:pt>
                <c:pt idx="3">
                  <c:v>0.4</c:v>
                </c:pt>
                <c:pt idx="4">
                  <c:v>0.5</c:v>
                </c:pt>
                <c:pt idx="5">
                  <c:v>0.6</c:v>
                </c:pt>
                <c:pt idx="6">
                  <c:v>0.7</c:v>
                </c:pt>
                <c:pt idx="7">
                  <c:v>0.8</c:v>
                </c:pt>
                <c:pt idx="8">
                  <c:v>0.9</c:v>
                </c:pt>
              </c:numCache>
            </c:numRef>
          </c:cat>
          <c:val>
            <c:numRef>
              <c:f>Feuil5!$D$2:$D$10</c:f>
              <c:numCache>
                <c:formatCode>0%</c:formatCode>
                <c:ptCount val="9"/>
                <c:pt idx="0">
                  <c:v>0.12682926829268293</c:v>
                </c:pt>
                <c:pt idx="1">
                  <c:v>0.2</c:v>
                </c:pt>
                <c:pt idx="2">
                  <c:v>0.38048780487804879</c:v>
                </c:pt>
                <c:pt idx="3">
                  <c:v>0.13658536585365855</c:v>
                </c:pt>
                <c:pt idx="4">
                  <c:v>5.8536585365853662E-2</c:v>
                </c:pt>
                <c:pt idx="5">
                  <c:v>1.9512195121951219E-2</c:v>
                </c:pt>
                <c:pt idx="6">
                  <c:v>1.9512195121951219E-2</c:v>
                </c:pt>
                <c:pt idx="7">
                  <c:v>1.4634146341463415E-2</c:v>
                </c:pt>
                <c:pt idx="8">
                  <c:v>4.3902439024390241E-2</c:v>
                </c:pt>
              </c:numCache>
            </c:numRef>
          </c:val>
          <c:extLst>
            <c:ext xmlns:c16="http://schemas.microsoft.com/office/drawing/2014/chart" uri="{C3380CC4-5D6E-409C-BE32-E72D297353CC}">
              <c16:uniqueId val="{00000000-0126-498F-A3AF-518E9C15439A}"/>
            </c:ext>
          </c:extLst>
        </c:ser>
        <c:dLbls>
          <c:showLegendKey val="0"/>
          <c:showVal val="0"/>
          <c:showCatName val="0"/>
          <c:showSerName val="0"/>
          <c:showPercent val="0"/>
          <c:showBubbleSize val="0"/>
        </c:dLbls>
        <c:gapWidth val="80"/>
        <c:axId val="2095858495"/>
        <c:axId val="2095859743"/>
      </c:barChart>
      <c:catAx>
        <c:axId val="2095858495"/>
        <c:scaling>
          <c:orientation val="minMax"/>
        </c:scaling>
        <c:delete val="0"/>
        <c:axPos val="l"/>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2095859743"/>
        <c:crosses val="autoZero"/>
        <c:auto val="1"/>
        <c:lblAlgn val="ctr"/>
        <c:lblOffset val="100"/>
        <c:noMultiLvlLbl val="0"/>
      </c:catAx>
      <c:valAx>
        <c:axId val="209585974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2095858495"/>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latin typeface="Calibri Light" panose="020F0302020204030204" pitchFamily="34" charset="0"/>
          <a:cs typeface="Calibri Light" panose="020F0302020204030204" pitchFamily="34" charset="0"/>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20638577156719"/>
          <c:y val="5.0925925925925923E-2"/>
          <c:w val="0.69006448876370796"/>
          <c:h val="0.8416746864975212"/>
        </c:manualLayout>
      </c:layout>
      <c:barChart>
        <c:barDir val="bar"/>
        <c:grouping val="clustered"/>
        <c:varyColors val="0"/>
        <c:ser>
          <c:idx val="0"/>
          <c:order val="0"/>
          <c:spPr>
            <a:solidFill>
              <a:srgbClr val="009BAF"/>
            </a:solidFill>
            <a:ln>
              <a:noFill/>
            </a:ln>
            <a:effectLst/>
          </c:spPr>
          <c:invertIfNegative val="0"/>
          <c:cat>
            <c:strRef>
              <c:f>Feuil9!$C$3:$C$9</c:f>
              <c:strCache>
                <c:ptCount val="7"/>
                <c:pt idx="0">
                  <c:v>Moins de 50 %</c:v>
                </c:pt>
                <c:pt idx="1">
                  <c:v>50 %</c:v>
                </c:pt>
                <c:pt idx="2">
                  <c:v>60 %</c:v>
                </c:pt>
                <c:pt idx="3">
                  <c:v>80 %</c:v>
                </c:pt>
                <c:pt idx="4">
                  <c:v>90 %</c:v>
                </c:pt>
                <c:pt idx="5">
                  <c:v>95%</c:v>
                </c:pt>
                <c:pt idx="6">
                  <c:v>100 %</c:v>
                </c:pt>
              </c:strCache>
            </c:strRef>
          </c:cat>
          <c:val>
            <c:numRef>
              <c:f>Feuil9!$D$3:$D$9</c:f>
              <c:numCache>
                <c:formatCode>0%</c:formatCode>
                <c:ptCount val="7"/>
                <c:pt idx="0">
                  <c:v>0.13636363636363635</c:v>
                </c:pt>
                <c:pt idx="1">
                  <c:v>9.0909090909090912E-2</c:v>
                </c:pt>
                <c:pt idx="2">
                  <c:v>4.5454545454545456E-2</c:v>
                </c:pt>
                <c:pt idx="3">
                  <c:v>9.0909090909090912E-2</c:v>
                </c:pt>
                <c:pt idx="4">
                  <c:v>0.27272727272727271</c:v>
                </c:pt>
                <c:pt idx="5">
                  <c:v>0.22727272727272727</c:v>
                </c:pt>
                <c:pt idx="6">
                  <c:v>0.13636363636363635</c:v>
                </c:pt>
              </c:numCache>
            </c:numRef>
          </c:val>
          <c:extLst>
            <c:ext xmlns:c16="http://schemas.microsoft.com/office/drawing/2014/chart" uri="{C3380CC4-5D6E-409C-BE32-E72D297353CC}">
              <c16:uniqueId val="{00000000-45B9-47F9-813A-D1877EC73331}"/>
            </c:ext>
          </c:extLst>
        </c:ser>
        <c:dLbls>
          <c:showLegendKey val="0"/>
          <c:showVal val="0"/>
          <c:showCatName val="0"/>
          <c:showSerName val="0"/>
          <c:showPercent val="0"/>
          <c:showBubbleSize val="0"/>
        </c:dLbls>
        <c:gapWidth val="182"/>
        <c:axId val="2044564576"/>
        <c:axId val="2044551264"/>
      </c:barChart>
      <c:catAx>
        <c:axId val="2044564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2044551264"/>
        <c:crosses val="autoZero"/>
        <c:auto val="1"/>
        <c:lblAlgn val="ctr"/>
        <c:lblOffset val="100"/>
        <c:noMultiLvlLbl val="0"/>
      </c:catAx>
      <c:valAx>
        <c:axId val="20445512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2044564576"/>
        <c:crosses val="autoZero"/>
        <c:crossBetween val="between"/>
      </c:valAx>
      <c:spPr>
        <a:noFill/>
        <a:ln>
          <a:solidFill>
            <a:schemeClr val="tx1">
              <a:lumMod val="50000"/>
              <a:lumOff val="5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a:latin typeface="Calibri Light" panose="020F0302020204030204" pitchFamily="34" charset="0"/>
          <a:cs typeface="Calibri Light" panose="020F0302020204030204" pitchFamily="34" charset="0"/>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009B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de reponses SNP'!$A$22:$A$34</c:f>
              <c:strCache>
                <c:ptCount val="13"/>
                <c:pt idx="0">
                  <c:v>Ariège</c:v>
                </c:pt>
                <c:pt idx="1">
                  <c:v>Aude</c:v>
                </c:pt>
                <c:pt idx="2">
                  <c:v>Aveyron</c:v>
                </c:pt>
                <c:pt idx="3">
                  <c:v>Gard</c:v>
                </c:pt>
                <c:pt idx="4">
                  <c:v>Gers</c:v>
                </c:pt>
                <c:pt idx="5">
                  <c:v>Haute-Garonne</c:v>
                </c:pt>
                <c:pt idx="6">
                  <c:v>Hautes-Pyrénées</c:v>
                </c:pt>
                <c:pt idx="7">
                  <c:v>Hérault</c:v>
                </c:pt>
                <c:pt idx="8">
                  <c:v>Lot</c:v>
                </c:pt>
                <c:pt idx="9">
                  <c:v>Lozère</c:v>
                </c:pt>
                <c:pt idx="10">
                  <c:v>Pyrénées-Orientales</c:v>
                </c:pt>
                <c:pt idx="11">
                  <c:v>Tarn</c:v>
                </c:pt>
                <c:pt idx="12">
                  <c:v>Tarn-et-Garonne</c:v>
                </c:pt>
              </c:strCache>
            </c:strRef>
          </c:cat>
          <c:val>
            <c:numRef>
              <c:f>'% de reponses SNP'!$B$22:$B$34</c:f>
              <c:numCache>
                <c:formatCode>0%</c:formatCode>
                <c:ptCount val="13"/>
                <c:pt idx="0">
                  <c:v>0.33110516494041198</c:v>
                </c:pt>
                <c:pt idx="1">
                  <c:v>0.32649792505663899</c:v>
                </c:pt>
                <c:pt idx="2">
                  <c:v>0.34254177606448799</c:v>
                </c:pt>
                <c:pt idx="3">
                  <c:v>0.32995901564021901</c:v>
                </c:pt>
                <c:pt idx="4">
                  <c:v>0.34653042928815603</c:v>
                </c:pt>
                <c:pt idx="5">
                  <c:v>0.35202708515808001</c:v>
                </c:pt>
                <c:pt idx="6">
                  <c:v>0.34558422824170498</c:v>
                </c:pt>
                <c:pt idx="7">
                  <c:v>0.35762071463878697</c:v>
                </c:pt>
                <c:pt idx="8">
                  <c:v>0.331458251666013</c:v>
                </c:pt>
                <c:pt idx="9">
                  <c:v>0.39689487870619899</c:v>
                </c:pt>
                <c:pt idx="10">
                  <c:v>0.298944744104365</c:v>
                </c:pt>
                <c:pt idx="11">
                  <c:v>0.38737964904107403</c:v>
                </c:pt>
                <c:pt idx="12">
                  <c:v>0.34625738705423698</c:v>
                </c:pt>
              </c:numCache>
            </c:numRef>
          </c:val>
          <c:extLst>
            <c:ext xmlns:c16="http://schemas.microsoft.com/office/drawing/2014/chart" uri="{C3380CC4-5D6E-409C-BE32-E72D297353CC}">
              <c16:uniqueId val="{00000000-DEE6-D545-A335-F55F81BB7E5D}"/>
            </c:ext>
          </c:extLst>
        </c:ser>
        <c:ser>
          <c:idx val="1"/>
          <c:order val="1"/>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de reponses SNP'!$A$22:$A$34</c:f>
              <c:strCache>
                <c:ptCount val="13"/>
                <c:pt idx="0">
                  <c:v>Ariège</c:v>
                </c:pt>
                <c:pt idx="1">
                  <c:v>Aude</c:v>
                </c:pt>
                <c:pt idx="2">
                  <c:v>Aveyron</c:v>
                </c:pt>
                <c:pt idx="3">
                  <c:v>Gard</c:v>
                </c:pt>
                <c:pt idx="4">
                  <c:v>Gers</c:v>
                </c:pt>
                <c:pt idx="5">
                  <c:v>Haute-Garonne</c:v>
                </c:pt>
                <c:pt idx="6">
                  <c:v>Hautes-Pyrénées</c:v>
                </c:pt>
                <c:pt idx="7">
                  <c:v>Hérault</c:v>
                </c:pt>
                <c:pt idx="8">
                  <c:v>Lot</c:v>
                </c:pt>
                <c:pt idx="9">
                  <c:v>Lozère</c:v>
                </c:pt>
                <c:pt idx="10">
                  <c:v>Pyrénées-Orientales</c:v>
                </c:pt>
                <c:pt idx="11">
                  <c:v>Tarn</c:v>
                </c:pt>
                <c:pt idx="12">
                  <c:v>Tarn-et-Garonne</c:v>
                </c:pt>
              </c:strCache>
            </c:strRef>
          </c:cat>
          <c:val>
            <c:numRef>
              <c:f>'% de reponses SNP'!$C$22:$C$34</c:f>
              <c:numCache>
                <c:formatCode>0%</c:formatCode>
                <c:ptCount val="13"/>
                <c:pt idx="0">
                  <c:v>0.103094835059588</c:v>
                </c:pt>
                <c:pt idx="1">
                  <c:v>7.6802074943360998E-2</c:v>
                </c:pt>
                <c:pt idx="2">
                  <c:v>7.3858223935512002E-2</c:v>
                </c:pt>
                <c:pt idx="3">
                  <c:v>8.4140984359781013E-2</c:v>
                </c:pt>
                <c:pt idx="4">
                  <c:v>6.8469570711843952E-2</c:v>
                </c:pt>
                <c:pt idx="5">
                  <c:v>9.7172914841919977E-2</c:v>
                </c:pt>
                <c:pt idx="6">
                  <c:v>6.0415771758295045E-2</c:v>
                </c:pt>
                <c:pt idx="7">
                  <c:v>9.7279285361213053E-2</c:v>
                </c:pt>
                <c:pt idx="8">
                  <c:v>7.4641748333987012E-2</c:v>
                </c:pt>
                <c:pt idx="9">
                  <c:v>8.5205121293800978E-2</c:v>
                </c:pt>
                <c:pt idx="10">
                  <c:v>6.9155255895634982E-2</c:v>
                </c:pt>
                <c:pt idx="11">
                  <c:v>2.8820350958925989E-2</c:v>
                </c:pt>
                <c:pt idx="12">
                  <c:v>7.7742612945763012E-2</c:v>
                </c:pt>
              </c:numCache>
            </c:numRef>
          </c:val>
          <c:extLst>
            <c:ext xmlns:c16="http://schemas.microsoft.com/office/drawing/2014/chart" uri="{C3380CC4-5D6E-409C-BE32-E72D297353CC}">
              <c16:uniqueId val="{00000001-DEE6-D545-A335-F55F81BB7E5D}"/>
            </c:ext>
          </c:extLst>
        </c:ser>
        <c:dLbls>
          <c:showLegendKey val="0"/>
          <c:showVal val="0"/>
          <c:showCatName val="0"/>
          <c:showSerName val="0"/>
          <c:showPercent val="0"/>
          <c:showBubbleSize val="0"/>
        </c:dLbls>
        <c:gapWidth val="43"/>
        <c:overlap val="100"/>
        <c:axId val="703133856"/>
        <c:axId val="703134688"/>
      </c:barChart>
      <c:catAx>
        <c:axId val="703133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03134688"/>
        <c:crosses val="autoZero"/>
        <c:auto val="1"/>
        <c:lblAlgn val="ctr"/>
        <c:lblOffset val="100"/>
        <c:noMultiLvlLbl val="0"/>
      </c:catAx>
      <c:valAx>
        <c:axId val="703134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03133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211382113821139E-2"/>
          <c:y val="0.12712623097582812"/>
          <c:w val="0.97357723577235777"/>
          <c:h val="0.82632050134288271"/>
        </c:manualLayout>
      </c:layout>
      <c:barChart>
        <c:barDir val="col"/>
        <c:grouping val="clustered"/>
        <c:varyColors val="0"/>
        <c:ser>
          <c:idx val="0"/>
          <c:order val="0"/>
          <c:spPr>
            <a:solidFill>
              <a:schemeClr val="accent2">
                <a:lumMod val="75000"/>
              </a:schemeClr>
            </a:solidFill>
            <a:ln>
              <a:noFill/>
            </a:ln>
          </c:spPr>
          <c:invertIfNegative val="0"/>
          <c:dLbls>
            <c:dLbl>
              <c:idx val="0"/>
              <c:layout>
                <c:manualLayout>
                  <c:x val="-4.8272357723577238E-3"/>
                  <c:y val="-8.5944494180841546E-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FBB-4211-A68C-6D22B9994CAB}"/>
                </c:ext>
              </c:extLst>
            </c:dLbl>
            <c:dLbl>
              <c:idx val="1"/>
              <c:layout>
                <c:manualLayout>
                  <c:x val="-9.4004065040650415E-3"/>
                  <c:y val="-0.20322291853178157"/>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FBB-4211-A68C-6D22B9994CAB}"/>
                </c:ext>
              </c:extLst>
            </c:dLbl>
            <c:dLbl>
              <c:idx val="2"/>
              <c:layout>
                <c:manualLayout>
                  <c:x val="-9.4004065040650415E-3"/>
                  <c:y val="-0.2488809310653536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FBB-4211-A68C-6D22B9994CAB}"/>
                </c:ext>
              </c:extLst>
            </c:dLbl>
            <c:dLbl>
              <c:idx val="3"/>
              <c:layout>
                <c:manualLayout>
                  <c:x val="-9.4004065040650415E-3"/>
                  <c:y val="-0.2649955237242614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FBB-4211-A68C-6D22B9994CAB}"/>
                </c:ext>
              </c:extLst>
            </c:dLbl>
            <c:dLbl>
              <c:idx val="4"/>
              <c:layout>
                <c:manualLayout>
                  <c:x val="-9.4004065040650415E-3"/>
                  <c:y val="-0.2658907788719785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FBB-4211-A68C-6D22B9994CAB}"/>
                </c:ext>
              </c:extLst>
            </c:dLbl>
            <c:dLbl>
              <c:idx val="5"/>
              <c:layout>
                <c:manualLayout>
                  <c:x val="-9.4004065040650415E-3"/>
                  <c:y val="-0.28469113697403758"/>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FBB-4211-A68C-6D22B9994CAB}"/>
                </c:ext>
              </c:extLst>
            </c:dLbl>
            <c:dLbl>
              <c:idx val="6"/>
              <c:layout>
                <c:manualLayout>
                  <c:x val="-9.4004065040650415E-3"/>
                  <c:y val="-0.2658907788719785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FBB-4211-A68C-6D22B9994CAB}"/>
                </c:ext>
              </c:extLst>
            </c:dLbl>
            <c:dLbl>
              <c:idx val="7"/>
              <c:layout>
                <c:manualLayout>
                  <c:x val="-9.4004065040650415E-3"/>
                  <c:y val="-0.2470904207699194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FBB-4211-A68C-6D22B9994CAB}"/>
                </c:ext>
              </c:extLst>
            </c:dLbl>
            <c:dLbl>
              <c:idx val="8"/>
              <c:layout>
                <c:manualLayout>
                  <c:x val="-9.4004065040650415E-3"/>
                  <c:y val="-0.2596239928379588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FFBB-4211-A68C-6D22B9994CAB}"/>
                </c:ext>
              </c:extLst>
            </c:dLbl>
            <c:dLbl>
              <c:idx val="9"/>
              <c:layout>
                <c:manualLayout>
                  <c:x val="-9.4004065040650415E-3"/>
                  <c:y val="-0.2363473589973142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FFBB-4211-A68C-6D22B9994CAB}"/>
                </c:ext>
              </c:extLst>
            </c:dLbl>
            <c:dLbl>
              <c:idx val="10"/>
              <c:layout>
                <c:manualLayout>
                  <c:x val="-4.8272357723577238E-3"/>
                  <c:y val="-0.17905102954341987"/>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FFBB-4211-A68C-6D22B9994CA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Sheet1!$A$1:$K$1</c:f>
              <c:numCache>
                <c:formatCode>General</c:formatCode>
                <c:ptCount val="11"/>
                <c:pt idx="0">
                  <c:v>43</c:v>
                </c:pt>
                <c:pt idx="1">
                  <c:v>112</c:v>
                </c:pt>
                <c:pt idx="2">
                  <c:v>149</c:v>
                </c:pt>
                <c:pt idx="3">
                  <c:v>161</c:v>
                </c:pt>
                <c:pt idx="4">
                  <c:v>162</c:v>
                </c:pt>
                <c:pt idx="5">
                  <c:v>177</c:v>
                </c:pt>
                <c:pt idx="6">
                  <c:v>162</c:v>
                </c:pt>
                <c:pt idx="7">
                  <c:v>147</c:v>
                </c:pt>
                <c:pt idx="8">
                  <c:v>157</c:v>
                </c:pt>
                <c:pt idx="9">
                  <c:v>138</c:v>
                </c:pt>
                <c:pt idx="10">
                  <c:v>93</c:v>
                </c:pt>
              </c:numCache>
            </c:numRef>
          </c:val>
          <c:extLst>
            <c:ext xmlns:c16="http://schemas.microsoft.com/office/drawing/2014/chart" uri="{C3380CC4-5D6E-409C-BE32-E72D297353CC}">
              <c16:uniqueId val="{0000000B-FFBB-4211-A68C-6D22B9994CAB}"/>
            </c:ext>
          </c:extLst>
        </c:ser>
        <c:ser>
          <c:idx val="1"/>
          <c:order val="1"/>
          <c:spPr>
            <a:solidFill>
              <a:schemeClr val="accent2">
                <a:lumMod val="60000"/>
                <a:lumOff val="40000"/>
              </a:schemeClr>
            </a:solidFill>
            <a:ln>
              <a:noFill/>
            </a:ln>
          </c:spPr>
          <c:invertIfNegative val="0"/>
          <c:dLbls>
            <c:dLbl>
              <c:idx val="0"/>
              <c:layout>
                <c:manualLayout>
                  <c:x val="-1.1178861788617886E-2"/>
                  <c:y val="-0.2300805729632945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FFBB-4211-A68C-6D22B9994CAB}"/>
                </c:ext>
              </c:extLst>
            </c:dLbl>
            <c:dLbl>
              <c:idx val="1"/>
              <c:layout>
                <c:manualLayout>
                  <c:x val="-1.1178861788617886E-2"/>
                  <c:y val="-0.27305282005371528"/>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FFBB-4211-A68C-6D22B9994CAB}"/>
                </c:ext>
              </c:extLst>
            </c:dLbl>
            <c:dLbl>
              <c:idx val="2"/>
              <c:layout>
                <c:manualLayout>
                  <c:x val="0"/>
                  <c:y val="-0.39838854073410923"/>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FFBB-4211-A68C-6D22B9994CAB}"/>
                </c:ext>
              </c:extLst>
            </c:dLbl>
            <c:dLbl>
              <c:idx val="3"/>
              <c:layout>
                <c:manualLayout>
                  <c:x val="0"/>
                  <c:y val="-0.40286481647269473"/>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FFBB-4211-A68C-6D22B9994CAB}"/>
                </c:ext>
              </c:extLst>
            </c:dLbl>
            <c:dLbl>
              <c:idx val="4"/>
              <c:layout>
                <c:manualLayout>
                  <c:x val="-1.0416666666666666E-2"/>
                  <c:y val="-0.37869292748433303"/>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FFBB-4211-A68C-6D22B9994CAB}"/>
                </c:ext>
              </c:extLst>
            </c:dLbl>
            <c:dLbl>
              <c:idx val="5"/>
              <c:layout>
                <c:manualLayout>
                  <c:x val="-1.1178861788617886E-2"/>
                  <c:y val="-0.38495971351835273"/>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FFBB-4211-A68C-6D22B9994CAB}"/>
                </c:ext>
              </c:extLst>
            </c:dLbl>
            <c:dLbl>
              <c:idx val="6"/>
              <c:layout>
                <c:manualLayout>
                  <c:x val="-1.1178861788617886E-2"/>
                  <c:y val="-0.37242614145031333"/>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FFBB-4211-A68C-6D22B9994CAB}"/>
                </c:ext>
              </c:extLst>
            </c:dLbl>
            <c:dLbl>
              <c:idx val="7"/>
              <c:layout>
                <c:manualLayout>
                  <c:x val="-1.016260162601626E-2"/>
                  <c:y val="-0.36705461056401073"/>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FFBB-4211-A68C-6D22B9994CAB}"/>
                </c:ext>
              </c:extLst>
            </c:dLbl>
            <c:dLbl>
              <c:idx val="8"/>
              <c:layout>
                <c:manualLayout>
                  <c:x val="-1.0416666666666666E-2"/>
                  <c:y val="-0.37063563115487913"/>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FFBB-4211-A68C-6D22B9994CAB}"/>
                </c:ext>
              </c:extLst>
            </c:dLbl>
            <c:dLbl>
              <c:idx val="9"/>
              <c:layout>
                <c:manualLayout>
                  <c:x val="-1.1178861788617886E-2"/>
                  <c:y val="-0.31512981199641898"/>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FFBB-4211-A68C-6D22B9994CAB}"/>
                </c:ext>
              </c:extLst>
            </c:dLbl>
            <c:dLbl>
              <c:idx val="10"/>
              <c:layout>
                <c:manualLayout>
                  <c:x val="-1.1178861788617886E-2"/>
                  <c:y val="-0.2506714413607878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FFBB-4211-A68C-6D22B9994CA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Sheet1!$A$2:$K$2</c:f>
              <c:numCache>
                <c:formatCode>General</c:formatCode>
                <c:ptCount val="11"/>
                <c:pt idx="0">
                  <c:v>133</c:v>
                </c:pt>
                <c:pt idx="1">
                  <c:v>168</c:v>
                </c:pt>
                <c:pt idx="2">
                  <c:v>258</c:v>
                </c:pt>
                <c:pt idx="3">
                  <c:v>272</c:v>
                </c:pt>
                <c:pt idx="4">
                  <c:v>253</c:v>
                </c:pt>
                <c:pt idx="5">
                  <c:v>258</c:v>
                </c:pt>
                <c:pt idx="6">
                  <c:v>247</c:v>
                </c:pt>
                <c:pt idx="7">
                  <c:v>243</c:v>
                </c:pt>
                <c:pt idx="8">
                  <c:v>246</c:v>
                </c:pt>
                <c:pt idx="9">
                  <c:v>202</c:v>
                </c:pt>
                <c:pt idx="10">
                  <c:v>150</c:v>
                </c:pt>
              </c:numCache>
            </c:numRef>
          </c:val>
          <c:extLst>
            <c:ext xmlns:c16="http://schemas.microsoft.com/office/drawing/2014/chart" uri="{C3380CC4-5D6E-409C-BE32-E72D297353CC}">
              <c16:uniqueId val="{00000017-FFBB-4211-A68C-6D22B9994CAB}"/>
            </c:ext>
          </c:extLst>
        </c:ser>
        <c:ser>
          <c:idx val="2"/>
          <c:order val="2"/>
          <c:spPr>
            <a:solidFill>
              <a:schemeClr val="accent2">
                <a:lumMod val="20000"/>
                <a:lumOff val="80000"/>
              </a:schemeClr>
            </a:solidFill>
            <a:ln>
              <a:noFill/>
            </a:ln>
          </c:spPr>
          <c:invertIfNegative val="0"/>
          <c:dLbls>
            <c:dLbl>
              <c:idx val="0"/>
              <c:layout>
                <c:manualLayout>
                  <c:x val="0"/>
                  <c:y val="-0.36884512085944493"/>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FFBB-4211-A68C-6D22B9994CAB}"/>
                </c:ext>
              </c:extLst>
            </c:dLbl>
            <c:dLbl>
              <c:idx val="1"/>
              <c:layout>
                <c:manualLayout>
                  <c:x val="0"/>
                  <c:y val="-0.35810205908683973"/>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FFBB-4211-A68C-6D22B9994CAB}"/>
                </c:ext>
              </c:extLst>
            </c:dLbl>
            <c:dLbl>
              <c:idx val="2"/>
              <c:layout>
                <c:manualLayout>
                  <c:x val="1.092479674796748E-2"/>
                  <c:y val="-0.3455684870188003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FFBB-4211-A68C-6D22B9994CAB}"/>
                </c:ext>
              </c:extLst>
            </c:dLbl>
            <c:dLbl>
              <c:idx val="3"/>
              <c:layout>
                <c:manualLayout>
                  <c:x val="1.092479674796748E-2"/>
                  <c:y val="-0.35004476275738583"/>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FFBB-4211-A68C-6D22B9994CAB}"/>
                </c:ext>
              </c:extLst>
            </c:dLbl>
            <c:dLbl>
              <c:idx val="4"/>
              <c:layout>
                <c:manualLayout>
                  <c:x val="0"/>
                  <c:y val="-0.44046553267681288"/>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FFBB-4211-A68C-6D22B9994CAB}"/>
                </c:ext>
              </c:extLst>
            </c:dLbl>
            <c:dLbl>
              <c:idx val="5"/>
              <c:layout>
                <c:manualLayout>
                  <c:x val="0"/>
                  <c:y val="-0.47717099373321398"/>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D-FFBB-4211-A68C-6D22B9994CAB}"/>
                </c:ext>
              </c:extLst>
            </c:dLbl>
            <c:dLbl>
              <c:idx val="6"/>
              <c:layout>
                <c:manualLayout>
                  <c:x val="9.9085365853658538E-3"/>
                  <c:y val="-0.39122649955237243"/>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E-FFBB-4211-A68C-6D22B9994CAB}"/>
                </c:ext>
              </c:extLst>
            </c:dLbl>
            <c:dLbl>
              <c:idx val="7"/>
              <c:layout>
                <c:manualLayout>
                  <c:x val="1.092479674796748E-2"/>
                  <c:y val="-0.35004476275738583"/>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F-FFBB-4211-A68C-6D22B9994CAB}"/>
                </c:ext>
              </c:extLst>
            </c:dLbl>
            <c:dLbl>
              <c:idx val="8"/>
              <c:layout>
                <c:manualLayout>
                  <c:x val="1.0670731707317074E-2"/>
                  <c:y val="-0.37421665174574753"/>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0-FFBB-4211-A68C-6D22B9994CAB}"/>
                </c:ext>
              </c:extLst>
            </c:dLbl>
            <c:dLbl>
              <c:idx val="9"/>
              <c:layout>
                <c:manualLayout>
                  <c:x val="0"/>
                  <c:y val="-0.37332139659803043"/>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1-FFBB-4211-A68C-6D22B9994CAB}"/>
                </c:ext>
              </c:extLst>
            </c:dLbl>
            <c:dLbl>
              <c:idx val="10"/>
              <c:layout>
                <c:manualLayout>
                  <c:x val="0"/>
                  <c:y val="-0.31960608773500448"/>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2-FFBB-4211-A68C-6D22B9994CA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Sheet1!$A$3:$K$3</c:f>
              <c:numCache>
                <c:formatCode>General</c:formatCode>
                <c:ptCount val="11"/>
                <c:pt idx="0">
                  <c:v>245</c:v>
                </c:pt>
                <c:pt idx="1">
                  <c:v>236</c:v>
                </c:pt>
                <c:pt idx="2">
                  <c:v>226</c:v>
                </c:pt>
                <c:pt idx="3">
                  <c:v>229</c:v>
                </c:pt>
                <c:pt idx="4">
                  <c:v>302</c:v>
                </c:pt>
                <c:pt idx="5">
                  <c:v>331</c:v>
                </c:pt>
                <c:pt idx="6">
                  <c:v>263</c:v>
                </c:pt>
                <c:pt idx="7">
                  <c:v>230</c:v>
                </c:pt>
                <c:pt idx="8">
                  <c:v>249</c:v>
                </c:pt>
                <c:pt idx="9">
                  <c:v>248</c:v>
                </c:pt>
                <c:pt idx="10">
                  <c:v>205</c:v>
                </c:pt>
              </c:numCache>
            </c:numRef>
          </c:val>
          <c:extLst>
            <c:ext xmlns:c16="http://schemas.microsoft.com/office/drawing/2014/chart" uri="{C3380CC4-5D6E-409C-BE32-E72D297353CC}">
              <c16:uniqueId val="{00000023-FFBB-4211-A68C-6D22B9994CAB}"/>
            </c:ext>
          </c:extLst>
        </c:ser>
        <c:dLbls>
          <c:showLegendKey val="0"/>
          <c:showVal val="0"/>
          <c:showCatName val="0"/>
          <c:showSerName val="0"/>
          <c:showPercent val="0"/>
          <c:showBubbleSize val="0"/>
        </c:dLbls>
        <c:gapWidth val="80"/>
        <c:axId val="1816093248"/>
        <c:axId val="1"/>
      </c:barChart>
      <c:catAx>
        <c:axId val="181609324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31"/>
          <c:min val="0"/>
        </c:scaling>
        <c:delete val="1"/>
        <c:axPos val="l"/>
        <c:numFmt formatCode="General" sourceLinked="1"/>
        <c:majorTickMark val="out"/>
        <c:minorTickMark val="none"/>
        <c:tickLblPos val="nextTo"/>
        <c:crossAx val="1816093248"/>
        <c:crosses val="min"/>
        <c:crossBetween val="between"/>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en-US"/>
              <a:t>Totaux des motifs d'appels 2022</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4039232276237162"/>
          <c:y val="0.14894342320971296"/>
          <c:w val="0.85314188100737809"/>
          <c:h val="0.42295792696949508"/>
        </c:manualLayout>
      </c:layout>
      <c:barChart>
        <c:barDir val="col"/>
        <c:grouping val="clustered"/>
        <c:varyColors val="0"/>
        <c:ser>
          <c:idx val="0"/>
          <c:order val="0"/>
          <c:tx>
            <c:strRef>
              <c:f>'[APPELS CPTS 2022.xlsx]Stat Janv à Mai 2022'!$A$162</c:f>
              <c:strCache>
                <c:ptCount val="1"/>
                <c:pt idx="0">
                  <c:v>TOTAUX 2022</c:v>
                </c:pt>
              </c:strCache>
            </c:strRef>
          </c:tx>
          <c:spPr>
            <a:solidFill>
              <a:srgbClr val="009BAF"/>
            </a:solidFill>
            <a:ln>
              <a:noFill/>
            </a:ln>
            <a:effectLst/>
          </c:spPr>
          <c:invertIfNegative val="0"/>
          <c:cat>
            <c:strRef>
              <c:f>'[APPELS CPTS 2022.xlsx]Stat Janv à Mai 2022'!$B$3:$P$3</c:f>
              <c:strCache>
                <c:ptCount val="15"/>
                <c:pt idx="0">
                  <c:v>Nb d'appel</c:v>
                </c:pt>
                <c:pt idx="1">
                  <c:v>Allo médecin d'astreinte </c:v>
                </c:pt>
                <c:pt idx="2">
                  <c:v>Recherche médecin traitant</c:v>
                </c:pt>
                <c:pt idx="3">
                  <c:v>Allo IDEL</c:v>
                </c:pt>
                <c:pt idx="4">
                  <c:v>Autres demandes / Coordination </c:v>
                </c:pt>
                <c:pt idx="5">
                  <c:v> Post Covid long</c:v>
                </c:pt>
                <c:pt idx="6">
                  <c:v>Patient situation complexe</c:v>
                </c:pt>
                <c:pt idx="7">
                  <c:v>MT Oui</c:v>
                </c:pt>
                <c:pt idx="8">
                  <c:v>MT Non</c:v>
                </c:pt>
                <c:pt idx="9">
                  <c:v>CPTS </c:v>
                </c:pt>
                <c:pt idx="10">
                  <c:v>Vacancier CPTS</c:v>
                </c:pt>
                <c:pt idx="11">
                  <c:v>Hors CPTS</c:v>
                </c:pt>
                <c:pt idx="12">
                  <c:v>DSNP plannifiée </c:v>
                </c:pt>
                <c:pt idx="13">
                  <c:v>RSAP plannifiée</c:v>
                </c:pt>
                <c:pt idx="14">
                  <c:v>Conseil aux patients et pro</c:v>
                </c:pt>
              </c:strCache>
            </c:strRef>
          </c:cat>
          <c:val>
            <c:numRef>
              <c:f>'[APPELS CPTS 2022.xlsx]Stat Janv à Mai 2022'!$B$162:$P$162</c:f>
              <c:numCache>
                <c:formatCode>0</c:formatCode>
                <c:ptCount val="15"/>
                <c:pt idx="0">
                  <c:v>955</c:v>
                </c:pt>
                <c:pt idx="1">
                  <c:v>543</c:v>
                </c:pt>
                <c:pt idx="2">
                  <c:v>200</c:v>
                </c:pt>
                <c:pt idx="3">
                  <c:v>26</c:v>
                </c:pt>
                <c:pt idx="4">
                  <c:v>111</c:v>
                </c:pt>
                <c:pt idx="5">
                  <c:v>74</c:v>
                </c:pt>
                <c:pt idx="6">
                  <c:v>1</c:v>
                </c:pt>
                <c:pt idx="7">
                  <c:v>392</c:v>
                </c:pt>
                <c:pt idx="8">
                  <c:v>559</c:v>
                </c:pt>
                <c:pt idx="9">
                  <c:v>811</c:v>
                </c:pt>
                <c:pt idx="10">
                  <c:v>25</c:v>
                </c:pt>
                <c:pt idx="11">
                  <c:v>117</c:v>
                </c:pt>
                <c:pt idx="12">
                  <c:v>193</c:v>
                </c:pt>
                <c:pt idx="13">
                  <c:v>52</c:v>
                </c:pt>
                <c:pt idx="14">
                  <c:v>710</c:v>
                </c:pt>
              </c:numCache>
            </c:numRef>
          </c:val>
          <c:extLst>
            <c:ext xmlns:c16="http://schemas.microsoft.com/office/drawing/2014/chart" uri="{C3380CC4-5D6E-409C-BE32-E72D297353CC}">
              <c16:uniqueId val="{00000000-BAB4-4833-BBE9-30D96269FA63}"/>
            </c:ext>
          </c:extLst>
        </c:ser>
        <c:dLbls>
          <c:showLegendKey val="0"/>
          <c:showVal val="0"/>
          <c:showCatName val="0"/>
          <c:showSerName val="0"/>
          <c:showPercent val="0"/>
          <c:showBubbleSize val="0"/>
        </c:dLbls>
        <c:gapWidth val="219"/>
        <c:overlap val="-27"/>
        <c:axId val="2113539719"/>
        <c:axId val="1678556551"/>
      </c:barChart>
      <c:catAx>
        <c:axId val="2113539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1678556551"/>
        <c:crosses val="autoZero"/>
        <c:auto val="1"/>
        <c:lblAlgn val="ctr"/>
        <c:lblOffset val="100"/>
        <c:noMultiLvlLbl val="0"/>
      </c:catAx>
      <c:valAx>
        <c:axId val="16785565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2113539719"/>
        <c:crosses val="autoZero"/>
        <c:crossBetween val="between"/>
      </c:valAx>
      <c:dTable>
        <c:showHorzBorder val="1"/>
        <c:showVertBorder val="1"/>
        <c:showOutline val="1"/>
        <c:showKeys val="1"/>
        <c:spPr>
          <a:noFill/>
          <a:ln w="9525" cap="flat" cmpd="sng" algn="ctr">
            <a:solidFill>
              <a:schemeClr val="bg1">
                <a:lumMod val="85000"/>
              </a:schemeClr>
            </a:solidFill>
            <a:round/>
          </a:ln>
          <a:effectLst/>
        </c:spPr>
        <c:txPr>
          <a:bodyPr rot="0" spcFirstLastPara="1" vertOverflow="ellipsis" vert="horz" wrap="square" anchor="ctr" anchorCtr="1"/>
          <a:lstStyle/>
          <a:p>
            <a:pPr rtl="0">
              <a:defRPr sz="7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bg1">
          <a:lumMod val="75000"/>
        </a:schemeClr>
      </a:solidFill>
    </a:ln>
    <a:effectLst/>
  </c:spPr>
  <c:txPr>
    <a:bodyPr/>
    <a:lstStyle/>
    <a:p>
      <a:pPr>
        <a:defRPr sz="800"/>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Motifs des demandes patients 2022</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34838866376516014"/>
          <c:y val="0.2416519147333539"/>
          <c:w val="0.21916465357280401"/>
          <c:h val="0.39092681136887697"/>
        </c:manualLayout>
      </c:layout>
      <c:pieChart>
        <c:varyColors val="1"/>
        <c:ser>
          <c:idx val="0"/>
          <c:order val="0"/>
          <c:dPt>
            <c:idx val="0"/>
            <c:bubble3D val="0"/>
            <c:spPr>
              <a:solidFill>
                <a:srgbClr val="009BAF"/>
              </a:solidFill>
              <a:ln w="19050">
                <a:solidFill>
                  <a:schemeClr val="lt1"/>
                </a:solidFill>
              </a:ln>
              <a:effectLst/>
            </c:spPr>
            <c:extLst>
              <c:ext xmlns:c16="http://schemas.microsoft.com/office/drawing/2014/chart" uri="{C3380CC4-5D6E-409C-BE32-E72D297353CC}">
                <c16:uniqueId val="{00000001-BFD8-43C5-8F53-A0F4BB94EED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FD8-43C5-8F53-A0F4BB94EED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FD8-43C5-8F53-A0F4BB94EED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FD8-43C5-8F53-A0F4BB94EED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FD8-43C5-8F53-A0F4BB94EED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FD8-43C5-8F53-A0F4BB94EED3}"/>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'[APPELS CPTS 2022.xlsx]Stat Janv à Mai 2022'!$C$3:$H$3</c:f>
              <c:strCache>
                <c:ptCount val="6"/>
                <c:pt idx="0">
                  <c:v>Allo médecin d'astreinte </c:v>
                </c:pt>
                <c:pt idx="1">
                  <c:v>Recherche médecin traitant</c:v>
                </c:pt>
                <c:pt idx="2">
                  <c:v>Allo IDEL</c:v>
                </c:pt>
                <c:pt idx="3">
                  <c:v>Autres demandes / Coordination </c:v>
                </c:pt>
                <c:pt idx="4">
                  <c:v> Post Covid long</c:v>
                </c:pt>
                <c:pt idx="5">
                  <c:v>Patient situation complexe</c:v>
                </c:pt>
              </c:strCache>
            </c:strRef>
          </c:cat>
          <c:val>
            <c:numRef>
              <c:f>'[APPELS CPTS 2022.xlsx]Stat Janv à Mai 2022'!$C$162:$H$162</c:f>
              <c:numCache>
                <c:formatCode>0</c:formatCode>
                <c:ptCount val="6"/>
                <c:pt idx="0">
                  <c:v>543</c:v>
                </c:pt>
                <c:pt idx="1">
                  <c:v>200</c:v>
                </c:pt>
                <c:pt idx="2">
                  <c:v>26</c:v>
                </c:pt>
                <c:pt idx="3">
                  <c:v>111</c:v>
                </c:pt>
                <c:pt idx="4">
                  <c:v>74</c:v>
                </c:pt>
                <c:pt idx="5">
                  <c:v>1</c:v>
                </c:pt>
              </c:numCache>
            </c:numRef>
          </c:val>
          <c:extLst>
            <c:ext xmlns:c16="http://schemas.microsoft.com/office/drawing/2014/chart" uri="{C3380CC4-5D6E-409C-BE32-E72D297353CC}">
              <c16:uniqueId val="{0000000C-BFD8-43C5-8F53-A0F4BB94EED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r>
              <a:rPr lang="fr-FR" sz="1100" dirty="0"/>
              <a:t>Combien de demandes sont uniquement traitées par un conseil téléphonique sans donner suite à un rendez-vous </a:t>
            </a:r>
            <a:r>
              <a:rPr lang="fr-FR"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title>
    <c:autoTitleDeleted val="0"/>
    <c:plotArea>
      <c:layout>
        <c:manualLayout>
          <c:layoutTarget val="inner"/>
          <c:xMode val="edge"/>
          <c:yMode val="edge"/>
          <c:x val="0.21930046782976853"/>
          <c:y val="0.26675081571358722"/>
          <c:w val="0.75735483340541165"/>
          <c:h val="0.61075993574072784"/>
        </c:manualLayout>
      </c:layout>
      <c:barChart>
        <c:barDir val="col"/>
        <c:grouping val="clustered"/>
        <c:varyColors val="0"/>
        <c:ser>
          <c:idx val="0"/>
          <c:order val="0"/>
          <c:tx>
            <c:strRef>
              <c:f>Feuil9!$D$1</c:f>
              <c:strCache>
                <c:ptCount val="1"/>
                <c:pt idx="0">
                  <c:v>Combien de demandes sont uniquement traitées par un conseil téléphonique sans donner suite à un rendez-vous ? </c:v>
                </c:pt>
              </c:strCache>
            </c:strRef>
          </c:tx>
          <c:spPr>
            <a:solidFill>
              <a:srgbClr val="009BAF"/>
            </a:solidFill>
            <a:ln>
              <a:noFill/>
            </a:ln>
            <a:effectLst/>
          </c:spPr>
          <c:invertIfNegative val="0"/>
          <c:cat>
            <c:strRef>
              <c:f>Feuil9!$C$2:$C$11</c:f>
              <c:strCache>
                <c:ptCount val="10"/>
                <c:pt idx="0">
                  <c:v>Aucun</c:v>
                </c:pt>
                <c:pt idx="1">
                  <c:v>10 %</c:v>
                </c:pt>
                <c:pt idx="2">
                  <c:v>20 %</c:v>
                </c:pt>
                <c:pt idx="3">
                  <c:v>30 %</c:v>
                </c:pt>
                <c:pt idx="4">
                  <c:v>40 %</c:v>
                </c:pt>
                <c:pt idx="5">
                  <c:v>50 %</c:v>
                </c:pt>
                <c:pt idx="6">
                  <c:v>60 %</c:v>
                </c:pt>
                <c:pt idx="7">
                  <c:v>70 %</c:v>
                </c:pt>
                <c:pt idx="8">
                  <c:v>80 %</c:v>
                </c:pt>
                <c:pt idx="9">
                  <c:v>100 %</c:v>
                </c:pt>
              </c:strCache>
            </c:strRef>
          </c:cat>
          <c:val>
            <c:numRef>
              <c:f>Feuil9!$D$2:$D$11</c:f>
              <c:numCache>
                <c:formatCode>0%</c:formatCode>
                <c:ptCount val="10"/>
                <c:pt idx="0">
                  <c:v>0.20547945205479451</c:v>
                </c:pt>
                <c:pt idx="1">
                  <c:v>0.4452054794520548</c:v>
                </c:pt>
                <c:pt idx="2">
                  <c:v>8.9041095890410954E-2</c:v>
                </c:pt>
                <c:pt idx="3">
                  <c:v>4.7945205479452052E-2</c:v>
                </c:pt>
                <c:pt idx="4">
                  <c:v>4.1095890410958902E-2</c:v>
                </c:pt>
                <c:pt idx="5">
                  <c:v>0.10273972602739725</c:v>
                </c:pt>
                <c:pt idx="6">
                  <c:v>2.7397260273972601E-2</c:v>
                </c:pt>
                <c:pt idx="7">
                  <c:v>2.0547945205479451E-2</c:v>
                </c:pt>
                <c:pt idx="8">
                  <c:v>6.8493150684931503E-3</c:v>
                </c:pt>
                <c:pt idx="9">
                  <c:v>1.3698630136986301E-2</c:v>
                </c:pt>
              </c:numCache>
            </c:numRef>
          </c:val>
          <c:extLst>
            <c:ext xmlns:c16="http://schemas.microsoft.com/office/drawing/2014/chart" uri="{C3380CC4-5D6E-409C-BE32-E72D297353CC}">
              <c16:uniqueId val="{00000000-781A-49FB-93AD-BB089F74E8FE}"/>
            </c:ext>
          </c:extLst>
        </c:ser>
        <c:dLbls>
          <c:showLegendKey val="0"/>
          <c:showVal val="0"/>
          <c:showCatName val="0"/>
          <c:showSerName val="0"/>
          <c:showPercent val="0"/>
          <c:showBubbleSize val="0"/>
        </c:dLbls>
        <c:gapWidth val="219"/>
        <c:overlap val="-27"/>
        <c:axId val="2107910911"/>
        <c:axId val="2107910079"/>
      </c:barChart>
      <c:catAx>
        <c:axId val="2107910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2107910079"/>
        <c:crosses val="autoZero"/>
        <c:auto val="1"/>
        <c:lblAlgn val="ctr"/>
        <c:lblOffset val="100"/>
        <c:noMultiLvlLbl val="0"/>
      </c:catAx>
      <c:valAx>
        <c:axId val="21079100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2107910911"/>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latin typeface="Calibri Light" panose="020F0302020204030204" pitchFamily="34" charset="0"/>
          <a:cs typeface="Calibri Light" panose="020F0302020204030204" pitchFamily="34" charset="0"/>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r>
              <a:rPr lang="fr-FR" sz="1100"/>
              <a:t>Comment recevez-vous les demandes de SNP ?</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title>
    <c:autoTitleDeleted val="0"/>
    <c:plotArea>
      <c:layout/>
      <c:barChart>
        <c:barDir val="bar"/>
        <c:grouping val="clustered"/>
        <c:varyColors val="0"/>
        <c:ser>
          <c:idx val="0"/>
          <c:order val="0"/>
          <c:spPr>
            <a:solidFill>
              <a:srgbClr val="009BAF"/>
            </a:solidFill>
            <a:ln>
              <a:noFill/>
            </a:ln>
            <a:effectLst/>
          </c:spPr>
          <c:invertIfNegative val="0"/>
          <c:cat>
            <c:strRef>
              <c:f>Feuil2!$H$4:$H$8</c:f>
              <c:strCache>
                <c:ptCount val="5"/>
                <c:pt idx="0">
                  <c:v>Par votre secrétariat téléphonique</c:v>
                </c:pt>
                <c:pt idx="1">
                  <c:v>Directement par téléphone</c:v>
                </c:pt>
                <c:pt idx="2">
                  <c:v>Autres</c:v>
                </c:pt>
                <c:pt idx="3">
                  <c:v>Par une prise de rendez-vous en ligne</c:v>
                </c:pt>
                <c:pt idx="4">
                  <c:v>Par un numéro dédié/point d'accès structure d'exercice coordonné</c:v>
                </c:pt>
              </c:strCache>
            </c:strRef>
          </c:cat>
          <c:val>
            <c:numRef>
              <c:f>Feuil2!$I$4:$I$8</c:f>
              <c:numCache>
                <c:formatCode>0%</c:formatCode>
                <c:ptCount val="5"/>
                <c:pt idx="0">
                  <c:v>0.73399999999999999</c:v>
                </c:pt>
                <c:pt idx="1">
                  <c:v>0.151</c:v>
                </c:pt>
                <c:pt idx="2">
                  <c:v>6.4000000000000001E-2</c:v>
                </c:pt>
                <c:pt idx="3">
                  <c:v>4.7E-2</c:v>
                </c:pt>
                <c:pt idx="4">
                  <c:v>4.0000000000000001E-3</c:v>
                </c:pt>
              </c:numCache>
            </c:numRef>
          </c:val>
          <c:extLst>
            <c:ext xmlns:c16="http://schemas.microsoft.com/office/drawing/2014/chart" uri="{C3380CC4-5D6E-409C-BE32-E72D297353CC}">
              <c16:uniqueId val="{00000000-E3C0-4206-B20F-ABFD16708BCF}"/>
            </c:ext>
          </c:extLst>
        </c:ser>
        <c:dLbls>
          <c:showLegendKey val="0"/>
          <c:showVal val="0"/>
          <c:showCatName val="0"/>
          <c:showSerName val="0"/>
          <c:showPercent val="0"/>
          <c:showBubbleSize val="0"/>
        </c:dLbls>
        <c:gapWidth val="130"/>
        <c:axId val="963335968"/>
        <c:axId val="963326816"/>
      </c:barChart>
      <c:catAx>
        <c:axId val="963335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963326816"/>
        <c:crosses val="autoZero"/>
        <c:auto val="1"/>
        <c:lblAlgn val="ctr"/>
        <c:lblOffset val="100"/>
        <c:noMultiLvlLbl val="0"/>
      </c:catAx>
      <c:valAx>
        <c:axId val="9633268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963335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rgbClr val="868686"/>
      </a:solidFill>
    </a:ln>
    <a:effectLst/>
  </c:spPr>
  <c:txPr>
    <a:bodyPr/>
    <a:lstStyle/>
    <a:p>
      <a:pPr>
        <a:defRPr>
          <a:latin typeface="Calibri Light" panose="020F0302020204030204" pitchFamily="34" charset="0"/>
          <a:cs typeface="Calibri Light" panose="020F0302020204030204" pitchFamily="34" charset="0"/>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r>
              <a:rPr lang="fr-FR" sz="1100" dirty="0"/>
              <a:t>Estimez-vous pouvoir répondre à la demande de soins non programmés dans votre cabinet ? [Réponse en moins de 48h]</a:t>
            </a:r>
          </a:p>
        </c:rich>
      </c:tx>
      <c:layout>
        <c:manualLayout>
          <c:xMode val="edge"/>
          <c:yMode val="edge"/>
          <c:x val="0.13201104549705167"/>
          <c:y val="4.1666666666666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title>
    <c:autoTitleDeleted val="0"/>
    <c:plotArea>
      <c:layout>
        <c:manualLayout>
          <c:layoutTarget val="inner"/>
          <c:xMode val="edge"/>
          <c:yMode val="edge"/>
          <c:x val="0.15977138572185998"/>
          <c:y val="0.29020864254992063"/>
          <c:w val="0.80358664690460335"/>
          <c:h val="0.49229946467312619"/>
        </c:manualLayout>
      </c:layout>
      <c:barChart>
        <c:barDir val="col"/>
        <c:grouping val="clustered"/>
        <c:varyColors val="0"/>
        <c:ser>
          <c:idx val="0"/>
          <c:order val="0"/>
          <c:tx>
            <c:strRef>
              <c:f>Feuil14!$C$1</c:f>
              <c:strCache>
                <c:ptCount val="1"/>
                <c:pt idx="0">
                  <c:v>Estimez-vous pouvoir répondre à la demande de soins non programmés dans votre cabinet ? [Réponse en moins de 48h]</c:v>
                </c:pt>
              </c:strCache>
            </c:strRef>
          </c:tx>
          <c:spPr>
            <a:solidFill>
              <a:srgbClr val="009BAF"/>
            </a:solidFill>
            <a:ln>
              <a:noFill/>
            </a:ln>
            <a:effectLst/>
          </c:spPr>
          <c:invertIfNegative val="0"/>
          <c:cat>
            <c:strRef>
              <c:f>Feuil14!$B$2:$B$9</c:f>
              <c:strCache>
                <c:ptCount val="8"/>
                <c:pt idx="0">
                  <c:v>100%</c:v>
                </c:pt>
                <c:pt idx="1">
                  <c:v>95%</c:v>
                </c:pt>
                <c:pt idx="2">
                  <c:v>90%</c:v>
                </c:pt>
                <c:pt idx="3">
                  <c:v>90%</c:v>
                </c:pt>
                <c:pt idx="4">
                  <c:v>70%</c:v>
                </c:pt>
                <c:pt idx="5">
                  <c:v>60%</c:v>
                </c:pt>
                <c:pt idx="6">
                  <c:v>50%</c:v>
                </c:pt>
                <c:pt idx="7">
                  <c:v>Moins de 50 %</c:v>
                </c:pt>
              </c:strCache>
            </c:strRef>
          </c:cat>
          <c:val>
            <c:numRef>
              <c:f>Feuil14!$C$2:$C$9</c:f>
              <c:numCache>
                <c:formatCode>0%</c:formatCode>
                <c:ptCount val="8"/>
                <c:pt idx="0">
                  <c:v>0.29207920792079206</c:v>
                </c:pt>
                <c:pt idx="1">
                  <c:v>0.17326732673267325</c:v>
                </c:pt>
                <c:pt idx="2">
                  <c:v>0.19306930693069307</c:v>
                </c:pt>
                <c:pt idx="3">
                  <c:v>0.15841584158415842</c:v>
                </c:pt>
                <c:pt idx="4">
                  <c:v>3.9603960396039604E-2</c:v>
                </c:pt>
                <c:pt idx="5">
                  <c:v>3.4653465346534656E-2</c:v>
                </c:pt>
                <c:pt idx="6">
                  <c:v>5.4455445544554455E-2</c:v>
                </c:pt>
                <c:pt idx="7">
                  <c:v>5.4455445544554455E-2</c:v>
                </c:pt>
              </c:numCache>
            </c:numRef>
          </c:val>
          <c:extLst>
            <c:ext xmlns:c16="http://schemas.microsoft.com/office/drawing/2014/chart" uri="{C3380CC4-5D6E-409C-BE32-E72D297353CC}">
              <c16:uniqueId val="{00000000-E873-4DC4-94CE-FC443DC8D0AF}"/>
            </c:ext>
          </c:extLst>
        </c:ser>
        <c:dLbls>
          <c:showLegendKey val="0"/>
          <c:showVal val="0"/>
          <c:showCatName val="0"/>
          <c:showSerName val="0"/>
          <c:showPercent val="0"/>
          <c:showBubbleSize val="0"/>
        </c:dLbls>
        <c:gapWidth val="80"/>
        <c:overlap val="-27"/>
        <c:axId val="1617235935"/>
        <c:axId val="1617223039"/>
      </c:barChart>
      <c:catAx>
        <c:axId val="1617235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1617223039"/>
        <c:crosses val="autoZero"/>
        <c:auto val="1"/>
        <c:lblAlgn val="ctr"/>
        <c:lblOffset val="100"/>
        <c:noMultiLvlLbl val="0"/>
      </c:catAx>
      <c:valAx>
        <c:axId val="16172230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1617235935"/>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latin typeface="Calibri Light" panose="020F0302020204030204" pitchFamily="34" charset="0"/>
          <a:cs typeface="Calibri Light" panose="020F0302020204030204" pitchFamily="34" charset="0"/>
        </a:defRPr>
      </a:pPr>
      <a:endParaRPr lang="fr-FR"/>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title>
    <c:autoTitleDeleted val="0"/>
    <c:plotArea>
      <c:layout/>
      <c:barChart>
        <c:barDir val="col"/>
        <c:grouping val="clustered"/>
        <c:varyColors val="0"/>
        <c:ser>
          <c:idx val="0"/>
          <c:order val="0"/>
          <c:tx>
            <c:strRef>
              <c:f>Feuil15!$C$1</c:f>
              <c:strCache>
                <c:ptCount val="1"/>
                <c:pt idx="0">
                  <c:v>Comment qualifieriez-vous AUJOURD’HUI la réponse à la demande de SNP sur votre secteur ?</c:v>
                </c:pt>
              </c:strCache>
            </c:strRef>
          </c:tx>
          <c:spPr>
            <a:solidFill>
              <a:srgbClr val="009B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Feuil15!$B$2:$B$5</c:f>
              <c:strCache>
                <c:ptCount val="4"/>
                <c:pt idx="0">
                  <c:v>La réponse est critique</c:v>
                </c:pt>
                <c:pt idx="1">
                  <c:v>La réponse est dégradée</c:v>
                </c:pt>
                <c:pt idx="2">
                  <c:v>La réponse est satisfaisante</c:v>
                </c:pt>
                <c:pt idx="3">
                  <c:v>Nous pouvons aider d'autres territoires/collègues</c:v>
                </c:pt>
              </c:strCache>
            </c:strRef>
          </c:cat>
          <c:val>
            <c:numRef>
              <c:f>Feuil15!$C$2:$C$5</c:f>
              <c:numCache>
                <c:formatCode>0%</c:formatCode>
                <c:ptCount val="4"/>
                <c:pt idx="0">
                  <c:v>0.20873786407766989</c:v>
                </c:pt>
                <c:pt idx="1">
                  <c:v>0.45145631067961167</c:v>
                </c:pt>
                <c:pt idx="2">
                  <c:v>0.32038834951456313</c:v>
                </c:pt>
                <c:pt idx="3">
                  <c:v>1.9417475728155338E-2</c:v>
                </c:pt>
              </c:numCache>
            </c:numRef>
          </c:val>
          <c:extLst>
            <c:ext xmlns:c16="http://schemas.microsoft.com/office/drawing/2014/chart" uri="{C3380CC4-5D6E-409C-BE32-E72D297353CC}">
              <c16:uniqueId val="{00000000-C6CF-4A40-8663-ACC847CFFA9F}"/>
            </c:ext>
          </c:extLst>
        </c:ser>
        <c:dLbls>
          <c:showLegendKey val="0"/>
          <c:showVal val="0"/>
          <c:showCatName val="0"/>
          <c:showSerName val="0"/>
          <c:showPercent val="0"/>
          <c:showBubbleSize val="0"/>
        </c:dLbls>
        <c:gapWidth val="80"/>
        <c:overlap val="-27"/>
        <c:axId val="75508367"/>
        <c:axId val="75507119"/>
      </c:barChart>
      <c:catAx>
        <c:axId val="75508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75507119"/>
        <c:crosses val="autoZero"/>
        <c:auto val="1"/>
        <c:lblAlgn val="ctr"/>
        <c:lblOffset val="100"/>
        <c:noMultiLvlLbl val="0"/>
      </c:catAx>
      <c:valAx>
        <c:axId val="755071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75508367"/>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latin typeface="Calibri Light" panose="020F0302020204030204" pitchFamily="34" charset="0"/>
          <a:cs typeface="Calibri Light" panose="020F0302020204030204" pitchFamily="34" charset="0"/>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title>
    <c:autoTitleDeleted val="0"/>
    <c:plotArea>
      <c:layout/>
      <c:barChart>
        <c:barDir val="col"/>
        <c:grouping val="clustered"/>
        <c:varyColors val="0"/>
        <c:ser>
          <c:idx val="0"/>
          <c:order val="0"/>
          <c:tx>
            <c:strRef>
              <c:f>Feuil16!$D$1</c:f>
              <c:strCache>
                <c:ptCount val="1"/>
                <c:pt idx="0">
                  <c:v>Comment évaluez-vous l’EVOLUTION de la réponse à la demande de SNP dans les 5 prochaines années sur votre secteur ?</c:v>
                </c:pt>
              </c:strCache>
            </c:strRef>
          </c:tx>
          <c:spPr>
            <a:solidFill>
              <a:srgbClr val="009B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Feuil16!$C$2:$C$6</c:f>
              <c:strCache>
                <c:ptCount val="5"/>
                <c:pt idx="0">
                  <c:v>La situation devient critique</c:v>
                </c:pt>
                <c:pt idx="1">
                  <c:v>La situation se dégrade</c:v>
                </c:pt>
                <c:pt idx="2">
                  <c:v>La situation reste stable - identique</c:v>
                </c:pt>
                <c:pt idx="3">
                  <c:v>La situation s'améliore</c:v>
                </c:pt>
                <c:pt idx="4">
                  <c:v>Nous pouvons aider d'autres territoires/collègues</c:v>
                </c:pt>
              </c:strCache>
            </c:strRef>
          </c:cat>
          <c:val>
            <c:numRef>
              <c:f>Feuil16!$D$2:$D$6</c:f>
              <c:numCache>
                <c:formatCode>0%</c:formatCode>
                <c:ptCount val="5"/>
                <c:pt idx="0">
                  <c:v>0.37864077669902912</c:v>
                </c:pt>
                <c:pt idx="1">
                  <c:v>0.50970873786407767</c:v>
                </c:pt>
                <c:pt idx="2">
                  <c:v>6.7961165048543687E-2</c:v>
                </c:pt>
                <c:pt idx="3">
                  <c:v>2.9126213592233011E-2</c:v>
                </c:pt>
                <c:pt idx="4">
                  <c:v>1.4563106796116505E-2</c:v>
                </c:pt>
              </c:numCache>
            </c:numRef>
          </c:val>
          <c:extLst>
            <c:ext xmlns:c16="http://schemas.microsoft.com/office/drawing/2014/chart" uri="{C3380CC4-5D6E-409C-BE32-E72D297353CC}">
              <c16:uniqueId val="{00000000-EECD-4EA8-97FD-1C85CAA83523}"/>
            </c:ext>
          </c:extLst>
        </c:ser>
        <c:dLbls>
          <c:showLegendKey val="0"/>
          <c:showVal val="0"/>
          <c:showCatName val="0"/>
          <c:showSerName val="0"/>
          <c:showPercent val="0"/>
          <c:showBubbleSize val="0"/>
        </c:dLbls>
        <c:gapWidth val="80"/>
        <c:overlap val="-27"/>
        <c:axId val="1640354287"/>
        <c:axId val="1640348047"/>
      </c:barChart>
      <c:catAx>
        <c:axId val="1640354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1640348047"/>
        <c:crosses val="autoZero"/>
        <c:auto val="1"/>
        <c:lblAlgn val="ctr"/>
        <c:lblOffset val="100"/>
        <c:noMultiLvlLbl val="0"/>
      </c:catAx>
      <c:valAx>
        <c:axId val="1640348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1640354287"/>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latin typeface="Calibri Light" panose="020F0302020204030204" pitchFamily="34" charset="0"/>
          <a:cs typeface="Calibri Light" panose="020F0302020204030204" pitchFamily="34" charset="0"/>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title>
    <c:autoTitleDeleted val="0"/>
    <c:plotArea>
      <c:layout/>
      <c:barChart>
        <c:barDir val="col"/>
        <c:grouping val="clustered"/>
        <c:varyColors val="0"/>
        <c:ser>
          <c:idx val="0"/>
          <c:order val="0"/>
          <c:tx>
            <c:strRef>
              <c:f>Feuil18!$D$1</c:f>
              <c:strCache>
                <c:ptCount val="1"/>
                <c:pt idx="0">
                  <c:v>Dans vos pratiques, quel(s) lien(s) entretenez-vous avec les services d’urgences ?</c:v>
                </c:pt>
              </c:strCache>
            </c:strRef>
          </c:tx>
          <c:spPr>
            <a:solidFill>
              <a:srgbClr val="009B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Feuil18!$C$2:$C$5</c:f>
              <c:strCache>
                <c:ptCount val="4"/>
                <c:pt idx="0">
                  <c:v>Aucun</c:v>
                </c:pt>
                <c:pt idx="1">
                  <c:v>Je participe à la régulation faite par le "15"</c:v>
                </c:pt>
                <c:pt idx="2">
                  <c:v>Je renvoie des demandes de prise de rendez-vous au 15 et/ou aux urgences</c:v>
                </c:pt>
                <c:pt idx="3">
                  <c:v>Je réponds à des demandes venant du SAS ou directement des services d’urgences</c:v>
                </c:pt>
              </c:strCache>
            </c:strRef>
          </c:cat>
          <c:val>
            <c:numRef>
              <c:f>Feuil18!$D$2:$D$5</c:f>
              <c:numCache>
                <c:formatCode>0%</c:formatCode>
                <c:ptCount val="4"/>
                <c:pt idx="0">
                  <c:v>0.37554585152838427</c:v>
                </c:pt>
                <c:pt idx="1">
                  <c:v>0.13537117903930132</c:v>
                </c:pt>
                <c:pt idx="2">
                  <c:v>0.1091703056768559</c:v>
                </c:pt>
                <c:pt idx="3">
                  <c:v>0.37991266375545851</c:v>
                </c:pt>
              </c:numCache>
            </c:numRef>
          </c:val>
          <c:extLst>
            <c:ext xmlns:c16="http://schemas.microsoft.com/office/drawing/2014/chart" uri="{C3380CC4-5D6E-409C-BE32-E72D297353CC}">
              <c16:uniqueId val="{00000000-683D-49BE-9F2B-E67E6F374723}"/>
            </c:ext>
          </c:extLst>
        </c:ser>
        <c:dLbls>
          <c:showLegendKey val="0"/>
          <c:showVal val="0"/>
          <c:showCatName val="0"/>
          <c:showSerName val="0"/>
          <c:showPercent val="0"/>
          <c:showBubbleSize val="0"/>
        </c:dLbls>
        <c:gapWidth val="219"/>
        <c:overlap val="-27"/>
        <c:axId val="2095853919"/>
        <c:axId val="2095853503"/>
      </c:barChart>
      <c:catAx>
        <c:axId val="2095853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2095853503"/>
        <c:crosses val="autoZero"/>
        <c:auto val="1"/>
        <c:lblAlgn val="ctr"/>
        <c:lblOffset val="100"/>
        <c:noMultiLvlLbl val="0"/>
      </c:catAx>
      <c:valAx>
        <c:axId val="20958535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2095853919"/>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latin typeface="Calibri Light" panose="020F0302020204030204" pitchFamily="34" charset="0"/>
          <a:cs typeface="Calibri Light" panose="020F0302020204030204" pitchFamily="34" charset="0"/>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title>
    <c:autoTitleDeleted val="0"/>
    <c:plotArea>
      <c:layout/>
      <c:barChart>
        <c:barDir val="bar"/>
        <c:grouping val="clustered"/>
        <c:varyColors val="0"/>
        <c:ser>
          <c:idx val="0"/>
          <c:order val="0"/>
          <c:tx>
            <c:strRef>
              <c:f>Feuil19!$B$1</c:f>
              <c:strCache>
                <c:ptCount val="1"/>
                <c:pt idx="0">
                  <c:v>Est-il envisageable selon vous de faire participer à la réponse de demandes de SNP dans le cadre de protocoles définis ?</c:v>
                </c:pt>
              </c:strCache>
            </c:strRef>
          </c:tx>
          <c:spPr>
            <a:solidFill>
              <a:srgbClr val="009B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Feuil19!$A$2:$A$7</c:f>
              <c:strCache>
                <c:ptCount val="6"/>
                <c:pt idx="0">
                  <c:v> Les IDE </c:v>
                </c:pt>
                <c:pt idx="1">
                  <c:v> Les médecins spécialistes (autre médecine générale) </c:v>
                </c:pt>
                <c:pt idx="2">
                  <c:v> Les Sages-Femmes </c:v>
                </c:pt>
                <c:pt idx="3">
                  <c:v> Les kinésithérapeutes </c:v>
                </c:pt>
                <c:pt idx="4">
                  <c:v>Les pharmaciens </c:v>
                </c:pt>
                <c:pt idx="5">
                  <c:v> Non cela n'est pas souhaitable pour le moment</c:v>
                </c:pt>
              </c:strCache>
            </c:strRef>
          </c:cat>
          <c:val>
            <c:numRef>
              <c:f>Feuil19!$B$2:$B$7</c:f>
              <c:numCache>
                <c:formatCode>0%</c:formatCode>
                <c:ptCount val="6"/>
                <c:pt idx="0">
                  <c:v>0.24215246636771301</c:v>
                </c:pt>
                <c:pt idx="1">
                  <c:v>0.21973094170403587</c:v>
                </c:pt>
                <c:pt idx="2">
                  <c:v>0.17488789237668162</c:v>
                </c:pt>
                <c:pt idx="3">
                  <c:v>0.16143497757847533</c:v>
                </c:pt>
                <c:pt idx="4">
                  <c:v>0.14200298953662183</c:v>
                </c:pt>
                <c:pt idx="5">
                  <c:v>5.9790732436472344E-2</c:v>
                </c:pt>
              </c:numCache>
            </c:numRef>
          </c:val>
          <c:extLst>
            <c:ext xmlns:c16="http://schemas.microsoft.com/office/drawing/2014/chart" uri="{C3380CC4-5D6E-409C-BE32-E72D297353CC}">
              <c16:uniqueId val="{00000000-06B6-4CBE-9CC0-6F255D55A96E}"/>
            </c:ext>
          </c:extLst>
        </c:ser>
        <c:dLbls>
          <c:showLegendKey val="0"/>
          <c:showVal val="0"/>
          <c:showCatName val="0"/>
          <c:showSerName val="0"/>
          <c:showPercent val="0"/>
          <c:showBubbleSize val="0"/>
        </c:dLbls>
        <c:gapWidth val="80"/>
        <c:axId val="2124605695"/>
        <c:axId val="2124600703"/>
      </c:barChart>
      <c:catAx>
        <c:axId val="21246056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2124600703"/>
        <c:crosses val="autoZero"/>
        <c:auto val="1"/>
        <c:lblAlgn val="ctr"/>
        <c:lblOffset val="100"/>
        <c:noMultiLvlLbl val="0"/>
      </c:catAx>
      <c:valAx>
        <c:axId val="212460070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2124605695"/>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latin typeface="Calibri Light" panose="020F0302020204030204" pitchFamily="34" charset="0"/>
          <a:cs typeface="Calibri Light" panose="020F0302020204030204" pitchFamily="34" charset="0"/>
        </a:defRPr>
      </a:pPr>
      <a:endParaRPr lang="fr-FR"/>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9B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Feuil1!$C$5:$C$10</c:f>
              <c:strCache>
                <c:ptCount val="6"/>
                <c:pt idx="0">
                  <c:v>Médecin d'astreinte de la CPTS</c:v>
                </c:pt>
                <c:pt idx="1">
                  <c:v>Plage horaire dédiée avec rdv</c:v>
                </c:pt>
                <c:pt idx="2">
                  <c:v>Médecin d'astreinte de la CPTS</c:v>
                </c:pt>
                <c:pt idx="3">
                  <c:v>Organisation spécifique à chaque médecin</c:v>
                </c:pt>
                <c:pt idx="4">
                  <c:v>Orientation vers un confrère / centre de soins / association dédiée</c:v>
                </c:pt>
                <c:pt idx="5">
                  <c:v>Plage horaire dédiée sans rdv</c:v>
                </c:pt>
              </c:strCache>
            </c:strRef>
          </c:cat>
          <c:val>
            <c:numRef>
              <c:f>Feuil1!$D$5:$D$10</c:f>
              <c:numCache>
                <c:formatCode>0%</c:formatCode>
                <c:ptCount val="6"/>
                <c:pt idx="0">
                  <c:v>3.125E-2</c:v>
                </c:pt>
                <c:pt idx="1">
                  <c:v>0.125</c:v>
                </c:pt>
                <c:pt idx="2">
                  <c:v>0.5</c:v>
                </c:pt>
                <c:pt idx="3">
                  <c:v>0.15625</c:v>
                </c:pt>
                <c:pt idx="4">
                  <c:v>0.15625</c:v>
                </c:pt>
                <c:pt idx="5">
                  <c:v>3.125E-2</c:v>
                </c:pt>
              </c:numCache>
            </c:numRef>
          </c:val>
          <c:extLst>
            <c:ext xmlns:c16="http://schemas.microsoft.com/office/drawing/2014/chart" uri="{C3380CC4-5D6E-409C-BE32-E72D297353CC}">
              <c16:uniqueId val="{00000000-011D-400A-9E9E-F27FD0A9C5F5}"/>
            </c:ext>
          </c:extLst>
        </c:ser>
        <c:dLbls>
          <c:showLegendKey val="0"/>
          <c:showVal val="0"/>
          <c:showCatName val="0"/>
          <c:showSerName val="0"/>
          <c:showPercent val="0"/>
          <c:showBubbleSize val="0"/>
        </c:dLbls>
        <c:gapWidth val="107"/>
        <c:axId val="2039993680"/>
        <c:axId val="2039996176"/>
      </c:barChart>
      <c:catAx>
        <c:axId val="2039993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2039996176"/>
        <c:crosses val="autoZero"/>
        <c:auto val="1"/>
        <c:lblAlgn val="ctr"/>
        <c:lblOffset val="100"/>
        <c:noMultiLvlLbl val="0"/>
      </c:catAx>
      <c:valAx>
        <c:axId val="20399961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fr-FR"/>
          </a:p>
        </c:txPr>
        <c:crossAx val="203999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a:latin typeface="Calibri Light" panose="020F0302020204030204" pitchFamily="34" charset="0"/>
          <a:cs typeface="Calibri Light" panose="020F0302020204030204" pitchFamily="34" charset="0"/>
        </a:defRPr>
      </a:pPr>
      <a:endParaRPr lang="fr-F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Comment!$A$2:$A$8</cx:f>
        <cx:lvl ptCount="7">
          <cx:pt idx="0">Orientation vers un confrère dédié</cx:pt>
          <cx:pt idx="1">Orientation vers un service d’urgences</cx:pt>
          <cx:pt idx="2">Plage horaire dédiée sans rdv</cx:pt>
          <cx:pt idx="3">Programmation sur temps de pause</cx:pt>
          <cx:pt idx="4">Report en fin de plage de consultations</cx:pt>
          <cx:pt idx="5">Temps pris entre deux rdv</cx:pt>
          <cx:pt idx="6">Plage horaire dédiée avec rdv</cx:pt>
        </cx:lvl>
      </cx:strDim>
      <cx:numDim type="val">
        <cx:f>Comment!$B$2:$B$8</cx:f>
        <cx:lvl ptCount="7" formatCode="0%">
          <cx:pt idx="0">0.031460674157303373</cx:pt>
          <cx:pt idx="1">0.040449438202247189</cx:pt>
          <cx:pt idx="2">0.058426966292134834</cx:pt>
          <cx:pt idx="3">0.12134831460674157</cx:pt>
          <cx:pt idx="4">0.1842696629213483</cx:pt>
          <cx:pt idx="5">0.22696629213483147</cx:pt>
          <cx:pt idx="6">0.34000000000000002</cx:pt>
        </cx:lvl>
      </cx:numDim>
    </cx:data>
  </cx:chartData>
  <cx:chart>
    <cx:title pos="t" align="ctr" overlay="0">
      <cx:tx>
        <cx:txData>
          <cx:v>Comment est assurée votre prise en charge des SNP ?</cx:v>
        </cx:txData>
      </cx:tx>
      <cx:txPr>
        <a:bodyPr spcFirstLastPara="1" vertOverflow="ellipsis" horzOverflow="overflow" wrap="square" lIns="0" tIns="0" rIns="0" bIns="0" anchor="ctr" anchorCtr="1"/>
        <a:lstStyle/>
        <a:p>
          <a:pPr algn="ctr" rtl="0">
            <a:defRPr>
              <a:latin typeface="+mj-lt"/>
            </a:defRPr>
          </a:pPr>
          <a:r>
            <a:rPr lang="fr-FR" sz="1100" b="0" i="0" u="none" strike="noStrike" baseline="0" dirty="0">
              <a:solidFill>
                <a:srgbClr val="000000">
                  <a:lumMod val="65000"/>
                  <a:lumOff val="35000"/>
                </a:srgbClr>
              </a:solidFill>
              <a:latin typeface="+mj-lt"/>
              <a:cs typeface="Arial"/>
            </a:rPr>
            <a:t>Comment est assurée votre prise en charge des SNP ?</a:t>
          </a:r>
        </a:p>
      </cx:txPr>
    </cx:title>
    <cx:plotArea>
      <cx:plotAreaRegion>
        <cx:series layoutId="funnel" uniqueId="{A5D09C07-1B57-4806-938A-9B55C94CFB0D}">
          <cx:spPr>
            <a:solidFill>
              <a:srgbClr val="009BAF"/>
            </a:solidFill>
          </cx:spPr>
          <cx:dataLabels/>
          <cx:dataId val="0"/>
        </cx:series>
      </cx:plotAreaRegion>
      <cx:axis id="0">
        <cx:catScaling/>
        <cx:tickLabels/>
        <cx:txPr>
          <a:bodyPr spcFirstLastPara="1" vertOverflow="ellipsis" horzOverflow="overflow" wrap="square" lIns="0" tIns="0" rIns="0" bIns="0" anchor="ctr" anchorCtr="1"/>
          <a:lstStyle/>
          <a:p>
            <a:pPr algn="ctr" rtl="0">
              <a:defRPr sz="900">
                <a:latin typeface="+mj-lt"/>
              </a:defRPr>
            </a:pPr>
            <a:endParaRPr lang="fr-FR" sz="900" b="0" i="0" u="none" strike="noStrike" baseline="0">
              <a:solidFill>
                <a:srgbClr val="000000">
                  <a:lumMod val="65000"/>
                  <a:lumOff val="35000"/>
                </a:srgbClr>
              </a:solidFill>
              <a:latin typeface="+mj-lt"/>
              <a:cs typeface="Arial"/>
            </a:endParaRPr>
          </a:p>
        </cx:txPr>
      </cx:axis>
    </cx:plotArea>
  </cx:chart>
  <cx:spPr>
    <a:ln>
      <a:solidFill>
        <a:schemeClr val="tx1"/>
      </a:solid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1.643E-7</cdr:x>
      <cdr:y>0.24115</cdr:y>
    </cdr:from>
    <cdr:to>
      <cdr:x>0.11249</cdr:x>
      <cdr:y>0.3928</cdr:y>
    </cdr:to>
    <cdr:sp macro="" textlink="">
      <cdr:nvSpPr>
        <cdr:cNvPr id="2" name="ZoneTexte 1">
          <a:extLst xmlns:a="http://schemas.openxmlformats.org/drawingml/2006/main">
            <a:ext uri="{FF2B5EF4-FFF2-40B4-BE49-F238E27FC236}">
              <a16:creationId xmlns:a16="http://schemas.microsoft.com/office/drawing/2014/main" id="{57CDDABC-3949-8008-87A0-702B96D753E8}"/>
            </a:ext>
          </a:extLst>
        </cdr:cNvPr>
        <cdr:cNvSpPr txBox="1"/>
      </cdr:nvSpPr>
      <cdr:spPr>
        <a:xfrm xmlns:a="http://schemas.openxmlformats.org/drawingml/2006/main">
          <a:off x="1" y="636251"/>
          <a:ext cx="684676"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r"/>
          <a:r>
            <a:rPr lang="fr-FR" sz="1000" dirty="0">
              <a:solidFill>
                <a:prstClr val="black">
                  <a:lumMod val="65000"/>
                  <a:lumOff val="35000"/>
                </a:prstClr>
              </a:solidFill>
              <a:latin typeface="Calibri Light" panose="020F0302020204030204" pitchFamily="34" charset="0"/>
              <a:cs typeface="Calibri Light" panose="020F0302020204030204" pitchFamily="34" charset="0"/>
            </a:rPr>
            <a:t>Nb de médecin</a:t>
          </a:r>
        </a:p>
      </cdr:txBody>
    </cdr:sp>
  </cdr:relSizeAnchor>
  <cdr:relSizeAnchor xmlns:cdr="http://schemas.openxmlformats.org/drawingml/2006/chartDrawing">
    <cdr:from>
      <cdr:x>0.46724</cdr:x>
      <cdr:y>0.90668</cdr:y>
    </cdr:from>
    <cdr:to>
      <cdr:x>0.98173</cdr:x>
      <cdr:y>1</cdr:y>
    </cdr:to>
    <cdr:sp macro="" textlink="">
      <cdr:nvSpPr>
        <cdr:cNvPr id="3" name="ZoneTexte 1">
          <a:extLst xmlns:a="http://schemas.openxmlformats.org/drawingml/2006/main">
            <a:ext uri="{FF2B5EF4-FFF2-40B4-BE49-F238E27FC236}">
              <a16:creationId xmlns:a16="http://schemas.microsoft.com/office/drawing/2014/main" id="{7E6A9D63-DC6B-52C6-8BF2-BD537C3C9B97}"/>
            </a:ext>
          </a:extLst>
        </cdr:cNvPr>
        <cdr:cNvSpPr txBox="1"/>
      </cdr:nvSpPr>
      <cdr:spPr>
        <a:xfrm xmlns:a="http://schemas.openxmlformats.org/drawingml/2006/main">
          <a:off x="2843822" y="2392167"/>
          <a:ext cx="3131396"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fr-FR" sz="1000" dirty="0">
              <a:solidFill>
                <a:prstClr val="black">
                  <a:lumMod val="65000"/>
                  <a:lumOff val="35000"/>
                </a:prstClr>
              </a:solidFill>
              <a:latin typeface="Calibri Light" panose="020F0302020204030204" pitchFamily="34" charset="0"/>
              <a:cs typeface="Calibri Light" panose="020F0302020204030204" pitchFamily="34" charset="0"/>
            </a:rPr>
            <a:t>Part de réponse en moins de 48h</a:t>
          </a:r>
        </a:p>
      </cdr:txBody>
    </cdr:sp>
  </cdr:relSizeAnchor>
</c:userShapes>
</file>

<file path=ppt/drawings/drawing2.xml><?xml version="1.0" encoding="utf-8"?>
<c:userShapes xmlns:c="http://schemas.openxmlformats.org/drawingml/2006/chart">
  <cdr:relSizeAnchor xmlns:cdr="http://schemas.openxmlformats.org/drawingml/2006/chartDrawing">
    <cdr:from>
      <cdr:x>0.33988</cdr:x>
      <cdr:y>0.28499</cdr:y>
    </cdr:from>
    <cdr:to>
      <cdr:x>0.43535</cdr:x>
      <cdr:y>0.33749</cdr:y>
    </cdr:to>
    <cdr:sp macro="" textlink="">
      <cdr:nvSpPr>
        <cdr:cNvPr id="2" name="Rectangle 1">
          <a:extLst xmlns:a="http://schemas.openxmlformats.org/drawingml/2006/main">
            <a:ext uri="{FF2B5EF4-FFF2-40B4-BE49-F238E27FC236}">
              <a16:creationId xmlns:a16="http://schemas.microsoft.com/office/drawing/2014/main" id="{0754098D-0935-DC59-BF97-E65D486104F6}"/>
            </a:ext>
          </a:extLst>
        </cdr:cNvPr>
        <cdr:cNvSpPr/>
      </cdr:nvSpPr>
      <cdr:spPr>
        <a:xfrm xmlns:a="http://schemas.openxmlformats.org/drawingml/2006/main">
          <a:off x="1514726" y="654890"/>
          <a:ext cx="425450" cy="12065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dr:relSizeAnchor xmlns:cdr="http://schemas.openxmlformats.org/drawingml/2006/chartDrawing">
    <cdr:from>
      <cdr:x>0.35243</cdr:x>
      <cdr:y>0.6912</cdr:y>
    </cdr:from>
    <cdr:to>
      <cdr:x>0.42822</cdr:x>
      <cdr:y>0.74371</cdr:y>
    </cdr:to>
    <cdr:sp macro="" textlink="">
      <cdr:nvSpPr>
        <cdr:cNvPr id="3" name="Rectangle 2">
          <a:extLst xmlns:a="http://schemas.openxmlformats.org/drawingml/2006/main">
            <a:ext uri="{FF2B5EF4-FFF2-40B4-BE49-F238E27FC236}">
              <a16:creationId xmlns:a16="http://schemas.microsoft.com/office/drawing/2014/main" id="{D9387D67-8998-7A18-EDFF-835ED1F5C401}"/>
            </a:ext>
          </a:extLst>
        </cdr:cNvPr>
        <cdr:cNvSpPr/>
      </cdr:nvSpPr>
      <cdr:spPr>
        <a:xfrm xmlns:a="http://schemas.openxmlformats.org/drawingml/2006/main">
          <a:off x="1570654" y="1588340"/>
          <a:ext cx="337772" cy="12065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r-F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3F738ED-83D1-0A34-D77A-2A77DB677212}"/>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AAB8DA94-EAB3-473F-6984-2C4CB2245F58}"/>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93C136F-CFCF-4799-BA9A-29A7CD040AA6}" type="datetimeFigureOut">
              <a:rPr lang="fr-FR" smtClean="0"/>
              <a:t>20/03/2023</a:t>
            </a:fld>
            <a:endParaRPr lang="fr-FR"/>
          </a:p>
        </p:txBody>
      </p:sp>
      <p:sp>
        <p:nvSpPr>
          <p:cNvPr id="4" name="Espace réservé du pied de page 3">
            <a:extLst>
              <a:ext uri="{FF2B5EF4-FFF2-40B4-BE49-F238E27FC236}">
                <a16:creationId xmlns:a16="http://schemas.microsoft.com/office/drawing/2014/main" id="{20DB378C-3A77-712B-0751-0B787D42A12F}"/>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CBB65AA-C153-24E6-2315-B50D4011657D}"/>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D318EAB-2427-4A45-90E3-4D0F526D5838}" type="slidenum">
              <a:rPr lang="fr-FR" smtClean="0"/>
              <a:t>‹N°›</a:t>
            </a:fld>
            <a:endParaRPr lang="fr-FR"/>
          </a:p>
        </p:txBody>
      </p:sp>
    </p:spTree>
    <p:extLst>
      <p:ext uri="{BB962C8B-B14F-4D97-AF65-F5344CB8AC3E}">
        <p14:creationId xmlns:p14="http://schemas.microsoft.com/office/powerpoint/2010/main" val="17216132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96B26F7-DFCF-4AFE-8738-8DAFDB7D4143}" type="datetimeFigureOut">
              <a:rPr lang="fr-FR" smtClean="0"/>
              <a:t>20/03/2023</a:t>
            </a:fld>
            <a:endParaRPr lang="fr-FR"/>
          </a:p>
        </p:txBody>
      </p:sp>
      <p:sp>
        <p:nvSpPr>
          <p:cNvPr id="4" name="Espace réservé de l'image des diapositives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B1BDCFC-5EE3-4EB4-8F27-CE704BF5E54D}" type="slidenum">
              <a:rPr lang="fr-FR" smtClean="0"/>
              <a:t>‹N°›</a:t>
            </a:fld>
            <a:endParaRPr lang="fr-FR"/>
          </a:p>
        </p:txBody>
      </p:sp>
    </p:spTree>
    <p:extLst>
      <p:ext uri="{BB962C8B-B14F-4D97-AF65-F5344CB8AC3E}">
        <p14:creationId xmlns:p14="http://schemas.microsoft.com/office/powerpoint/2010/main" val="63644717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E5F54640-47BB-4B8A-A75D-D7E455D82743}" type="datetime1">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0B0B60-750E-4E58-8B7B-7D7EA8462C7B}" type="slidenum">
              <a:rPr lang="fr-FR" smtClean="0"/>
              <a:t>‹N°›</a:t>
            </a:fld>
            <a:endParaRPr lang="fr-FR"/>
          </a:p>
        </p:txBody>
      </p:sp>
    </p:spTree>
    <p:extLst>
      <p:ext uri="{BB962C8B-B14F-4D97-AF65-F5344CB8AC3E}">
        <p14:creationId xmlns:p14="http://schemas.microsoft.com/office/powerpoint/2010/main" val="278177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1CF4C03-7763-43C9-BD8C-DDE3683EB0FC}" type="datetime1">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0B0B60-750E-4E58-8B7B-7D7EA8462C7B}" type="slidenum">
              <a:rPr lang="fr-FR" smtClean="0"/>
              <a:t>‹N°›</a:t>
            </a:fld>
            <a:endParaRPr lang="fr-FR"/>
          </a:p>
        </p:txBody>
      </p:sp>
    </p:spTree>
    <p:extLst>
      <p:ext uri="{BB962C8B-B14F-4D97-AF65-F5344CB8AC3E}">
        <p14:creationId xmlns:p14="http://schemas.microsoft.com/office/powerpoint/2010/main" val="65967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1BA6553-D89E-43CB-B60C-3D6E7D0ED2A4}" type="datetime1">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0B0B60-750E-4E58-8B7B-7D7EA8462C7B}" type="slidenum">
              <a:rPr lang="fr-FR" smtClean="0"/>
              <a:t>‹N°›</a:t>
            </a:fld>
            <a:endParaRPr lang="fr-FR"/>
          </a:p>
        </p:txBody>
      </p:sp>
    </p:spTree>
    <p:extLst>
      <p:ext uri="{BB962C8B-B14F-4D97-AF65-F5344CB8AC3E}">
        <p14:creationId xmlns:p14="http://schemas.microsoft.com/office/powerpoint/2010/main" val="223669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AF39FEC-2311-4CE0-853A-ED1F5FCEB039}" type="datetime1">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0B0B60-750E-4E58-8B7B-7D7EA8462C7B}" type="slidenum">
              <a:rPr lang="fr-FR" smtClean="0"/>
              <a:t>‹N°›</a:t>
            </a:fld>
            <a:endParaRPr lang="fr-FR"/>
          </a:p>
        </p:txBody>
      </p:sp>
    </p:spTree>
    <p:extLst>
      <p:ext uri="{BB962C8B-B14F-4D97-AF65-F5344CB8AC3E}">
        <p14:creationId xmlns:p14="http://schemas.microsoft.com/office/powerpoint/2010/main" val="125794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D09675E-B096-4860-A3B3-16D28AC5F695}" type="datetime1">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0B0B60-750E-4E58-8B7B-7D7EA8462C7B}" type="slidenum">
              <a:rPr lang="fr-FR" smtClean="0"/>
              <a:t>‹N°›</a:t>
            </a:fld>
            <a:endParaRPr lang="fr-FR"/>
          </a:p>
        </p:txBody>
      </p:sp>
    </p:spTree>
    <p:extLst>
      <p:ext uri="{BB962C8B-B14F-4D97-AF65-F5344CB8AC3E}">
        <p14:creationId xmlns:p14="http://schemas.microsoft.com/office/powerpoint/2010/main" val="4077601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84CE8CE-8169-4FEF-9EE9-A12DF301753B}" type="datetime1">
              <a:rPr lang="fr-FR" smtClean="0"/>
              <a:t>20/03/2023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C0B0B60-750E-4E58-8B7B-7D7EA8462C7B}" type="slidenum">
              <a:rPr lang="fr-FR" smtClean="0"/>
              <a:t>‹N°›</a:t>
            </a:fld>
            <a:endParaRPr lang="fr-FR"/>
          </a:p>
        </p:txBody>
      </p:sp>
    </p:spTree>
    <p:extLst>
      <p:ext uri="{BB962C8B-B14F-4D97-AF65-F5344CB8AC3E}">
        <p14:creationId xmlns:p14="http://schemas.microsoft.com/office/powerpoint/2010/main" val="1794333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4F9393F-5392-4533-B8C3-597AE7B16BB9}" type="datetime1">
              <a:rPr lang="fr-FR" smtClean="0"/>
              <a:t>20/03/2023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C0B0B60-750E-4E58-8B7B-7D7EA8462C7B}" type="slidenum">
              <a:rPr lang="fr-FR" smtClean="0"/>
              <a:t>‹N°›</a:t>
            </a:fld>
            <a:endParaRPr lang="fr-FR"/>
          </a:p>
        </p:txBody>
      </p:sp>
    </p:spTree>
    <p:extLst>
      <p:ext uri="{BB962C8B-B14F-4D97-AF65-F5344CB8AC3E}">
        <p14:creationId xmlns:p14="http://schemas.microsoft.com/office/powerpoint/2010/main" val="2551613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93EB9E4-F5D8-4EAB-97C1-4F428C7BF236}" type="datetime1">
              <a:rPr lang="fr-FR" smtClean="0"/>
              <a:t>20/03/2023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C0B0B60-750E-4E58-8B7B-7D7EA8462C7B}" type="slidenum">
              <a:rPr lang="fr-FR" smtClean="0"/>
              <a:t>‹N°›</a:t>
            </a:fld>
            <a:endParaRPr lang="fr-FR"/>
          </a:p>
        </p:txBody>
      </p:sp>
    </p:spTree>
    <p:extLst>
      <p:ext uri="{BB962C8B-B14F-4D97-AF65-F5344CB8AC3E}">
        <p14:creationId xmlns:p14="http://schemas.microsoft.com/office/powerpoint/2010/main" val="3200915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64A3C7-68B1-4BF1-BB23-E5936436D46A}" type="datetime1">
              <a:rPr lang="fr-FR" smtClean="0"/>
              <a:t>20/03/2023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C0B0B60-750E-4E58-8B7B-7D7EA8462C7B}" type="slidenum">
              <a:rPr lang="fr-FR" smtClean="0"/>
              <a:t>‹N°›</a:t>
            </a:fld>
            <a:endParaRPr lang="fr-FR"/>
          </a:p>
        </p:txBody>
      </p:sp>
    </p:spTree>
    <p:extLst>
      <p:ext uri="{BB962C8B-B14F-4D97-AF65-F5344CB8AC3E}">
        <p14:creationId xmlns:p14="http://schemas.microsoft.com/office/powerpoint/2010/main" val="2678774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06900F0-4122-4FD3-9EEE-EAC1F12F006D}" type="datetime1">
              <a:rPr lang="fr-FR" smtClean="0"/>
              <a:t>20/03/2023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C0B0B60-750E-4E58-8B7B-7D7EA8462C7B}" type="slidenum">
              <a:rPr lang="fr-FR" smtClean="0"/>
              <a:t>‹N°›</a:t>
            </a:fld>
            <a:endParaRPr lang="fr-FR"/>
          </a:p>
        </p:txBody>
      </p:sp>
    </p:spTree>
    <p:extLst>
      <p:ext uri="{BB962C8B-B14F-4D97-AF65-F5344CB8AC3E}">
        <p14:creationId xmlns:p14="http://schemas.microsoft.com/office/powerpoint/2010/main" val="2263306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2390B4C-3A93-46D3-8B68-FA0D08C9F191}" type="datetime1">
              <a:rPr lang="fr-FR" smtClean="0"/>
              <a:t>20/03/2023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C0B0B60-750E-4E58-8B7B-7D7EA8462C7B}" type="slidenum">
              <a:rPr lang="fr-FR" smtClean="0"/>
              <a:t>‹N°›</a:t>
            </a:fld>
            <a:endParaRPr lang="fr-FR"/>
          </a:p>
        </p:txBody>
      </p:sp>
    </p:spTree>
    <p:extLst>
      <p:ext uri="{BB962C8B-B14F-4D97-AF65-F5344CB8AC3E}">
        <p14:creationId xmlns:p14="http://schemas.microsoft.com/office/powerpoint/2010/main" val="1382410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C0D3F0D1-FFA3-4E3A-8E71-115853A4F991}" type="datetime1">
              <a:rPr lang="fr-FR" smtClean="0"/>
              <a:t>20/03/2023</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2C0B0B60-750E-4E58-8B7B-7D7EA8462C7B}" type="slidenum">
              <a:rPr lang="fr-FR" smtClean="0"/>
              <a:t>‹N°›</a:t>
            </a:fld>
            <a:endParaRPr lang="fr-FR"/>
          </a:p>
        </p:txBody>
      </p:sp>
    </p:spTree>
    <p:extLst>
      <p:ext uri="{BB962C8B-B14F-4D97-AF65-F5344CB8AC3E}">
        <p14:creationId xmlns:p14="http://schemas.microsoft.com/office/powerpoint/2010/main" val="33925456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5.png"/><Relationship Id="rId16" Type="http://schemas.openxmlformats.org/officeDocument/2006/relationships/image" Target="../media/image35.sv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drees.solidarites-sante.gouv.fr/sites/default/files/2020-08/er1138.pdf"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15.jpeg"/><Relationship Id="rId12" Type="http://schemas.openxmlformats.org/officeDocument/2006/relationships/image" Target="../media/image55.png"/><Relationship Id="rId2" Type="http://schemas.openxmlformats.org/officeDocument/2006/relationships/hyperlink" Target="https://oruoccitanie.fr/wp-content/uploads/2022/05/Pano-2021_chiffres-Cles_Dept.pdf" TargetMode="External"/><Relationship Id="rId1" Type="http://schemas.openxmlformats.org/officeDocument/2006/relationships/slideLayout" Target="../slideLayouts/slideLayout2.xml"/><Relationship Id="rId6" Type="http://schemas.openxmlformats.org/officeDocument/2006/relationships/image" Target="../media/image50.svg"/><Relationship Id="rId11" Type="http://schemas.openxmlformats.org/officeDocument/2006/relationships/image" Target="../media/image54.sv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svg"/><Relationship Id="rId9" Type="http://schemas.openxmlformats.org/officeDocument/2006/relationships/image" Target="../media/image52.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microsoft.com/office/2014/relationships/chartEx" Target="../charts/chartEx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image" Target="../media/image77.png"/><Relationship Id="rId7" Type="http://schemas.openxmlformats.org/officeDocument/2006/relationships/image" Target="../media/image5.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80.svg"/><Relationship Id="rId4" Type="http://schemas.openxmlformats.org/officeDocument/2006/relationships/image" Target="../media/image78.pn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image" Target="../media/image85.sv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90.png"/><Relationship Id="rId18" Type="http://schemas.openxmlformats.org/officeDocument/2006/relationships/image" Target="../media/image95.svg"/><Relationship Id="rId3" Type="http://schemas.openxmlformats.org/officeDocument/2006/relationships/image" Target="../media/image5.png"/><Relationship Id="rId7" Type="http://schemas.openxmlformats.org/officeDocument/2006/relationships/image" Target="../media/image53.png"/><Relationship Id="rId12" Type="http://schemas.openxmlformats.org/officeDocument/2006/relationships/image" Target="../media/image89.svg"/><Relationship Id="rId17" Type="http://schemas.openxmlformats.org/officeDocument/2006/relationships/image" Target="../media/image94.png"/><Relationship Id="rId2" Type="http://schemas.openxmlformats.org/officeDocument/2006/relationships/hyperlink" Target="https://oruoccitanie.fr/wp-content/uploads/2022/05/Pano-2021_chiffres-Cles_Dept.pdf" TargetMode="External"/><Relationship Id="rId16" Type="http://schemas.openxmlformats.org/officeDocument/2006/relationships/image" Target="../media/image93.svg"/><Relationship Id="rId1" Type="http://schemas.openxmlformats.org/officeDocument/2006/relationships/slideLayout" Target="../slideLayouts/slideLayout2.xml"/><Relationship Id="rId6" Type="http://schemas.openxmlformats.org/officeDocument/2006/relationships/image" Target="../media/image48.svg"/><Relationship Id="rId11" Type="http://schemas.openxmlformats.org/officeDocument/2006/relationships/image" Target="../media/image88.png"/><Relationship Id="rId5" Type="http://schemas.openxmlformats.org/officeDocument/2006/relationships/image" Target="../media/image47.png"/><Relationship Id="rId15" Type="http://schemas.openxmlformats.org/officeDocument/2006/relationships/image" Target="../media/image92.png"/><Relationship Id="rId10" Type="http://schemas.openxmlformats.org/officeDocument/2006/relationships/image" Target="../media/image87.svg"/><Relationship Id="rId4" Type="http://schemas.openxmlformats.org/officeDocument/2006/relationships/image" Target="../media/image15.jpeg"/><Relationship Id="rId9" Type="http://schemas.openxmlformats.org/officeDocument/2006/relationships/image" Target="../media/image86.png"/><Relationship Id="rId14" Type="http://schemas.openxmlformats.org/officeDocument/2006/relationships/image" Target="../media/image91.svg"/></Relationships>
</file>

<file path=ppt/slides/_rels/slide33.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image" Target="../media/image96.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chart" Target="../charts/chart12.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image" Target="../media/image83.sv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82.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slideLayout" Target="../slideLayouts/slideLayout2.xml"/><Relationship Id="rId8" Type="http://schemas.openxmlformats.org/officeDocument/2006/relationships/tags" Target="../tags/tag8.xml"/></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hyperlink" Target="https://oruoccitanie.fr/wp-content/uploads/2022/05/Pano-2021_chiffres-Cles_Dept.pdf" TargetMode="Externa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101.png"/><Relationship Id="rId7" Type="http://schemas.openxmlformats.org/officeDocument/2006/relationships/hyperlink" Target="https://www.ccomptes.fr/system/files/2019-02/08-urgences-hospitalieres-Tome-2.pdf" TargetMode="External"/><Relationship Id="rId2" Type="http://schemas.openxmlformats.org/officeDocument/2006/relationships/image" Target="../media/image100.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02.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hyperlink" Target="https://solidarites-sante.gouv.fr/systeme-de-sante-et-medico-social/segur-de-la-sante/article/service-d-acces-aux-soins-garantie-d-un-acces-aux-soins-partout-a-toute-heure" TargetMode="External"/><Relationship Id="rId4" Type="http://schemas.openxmlformats.org/officeDocument/2006/relationships/hyperlink" Target="https://www.has-sante.fr/upload/docs/application/pdf/2011-10/reco2clics_regulation_medical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texte, carte&#10;&#10;Description générée automatiquement">
            <a:extLst>
              <a:ext uri="{FF2B5EF4-FFF2-40B4-BE49-F238E27FC236}">
                <a16:creationId xmlns:a16="http://schemas.microsoft.com/office/drawing/2014/main" id="{2B3843A1-BDB3-FC8E-49E5-C52F2F2D76E1}"/>
              </a:ext>
            </a:extLst>
          </p:cNvPr>
          <p:cNvPicPr>
            <a:picLocks noChangeAspect="1"/>
          </p:cNvPicPr>
          <p:nvPr/>
        </p:nvPicPr>
        <p:blipFill rotWithShape="1">
          <a:blip r:embed="rId2">
            <a:extLst>
              <a:ext uri="{28A0092B-C50C-407E-A947-70E740481C1C}">
                <a14:useLocalDpi xmlns:a14="http://schemas.microsoft.com/office/drawing/2010/main" val="0"/>
              </a:ext>
            </a:extLst>
          </a:blip>
          <a:srcRect r="12456"/>
          <a:stretch/>
        </p:blipFill>
        <p:spPr>
          <a:xfrm>
            <a:off x="2461759" y="362517"/>
            <a:ext cx="4396241" cy="3586526"/>
          </a:xfrm>
          <a:prstGeom prst="rect">
            <a:avLst/>
          </a:prstGeom>
        </p:spPr>
      </p:pic>
      <p:sp>
        <p:nvSpPr>
          <p:cNvPr id="9" name="Rectangle 8">
            <a:extLst>
              <a:ext uri="{FF2B5EF4-FFF2-40B4-BE49-F238E27FC236}">
                <a16:creationId xmlns:a16="http://schemas.microsoft.com/office/drawing/2014/main" id="{0DD07BCA-0C3D-D372-DC46-D18880DC487C}"/>
              </a:ext>
            </a:extLst>
          </p:cNvPr>
          <p:cNvSpPr/>
          <p:nvPr/>
        </p:nvSpPr>
        <p:spPr>
          <a:xfrm>
            <a:off x="0" y="3686628"/>
            <a:ext cx="6858000" cy="6219371"/>
          </a:xfrm>
          <a:prstGeom prst="rect">
            <a:avLst/>
          </a:prstGeom>
          <a:solidFill>
            <a:srgbClr val="009BAF"/>
          </a:solidFill>
          <a:ln>
            <a:solidFill>
              <a:srgbClr val="009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10" name="Ellipse 9">
            <a:extLst>
              <a:ext uri="{FF2B5EF4-FFF2-40B4-BE49-F238E27FC236}">
                <a16:creationId xmlns:a16="http://schemas.microsoft.com/office/drawing/2014/main" id="{419B296C-5BFF-DB01-D03C-12A76005A8EC}"/>
              </a:ext>
            </a:extLst>
          </p:cNvPr>
          <p:cNvSpPr/>
          <p:nvPr/>
        </p:nvSpPr>
        <p:spPr>
          <a:xfrm>
            <a:off x="133472" y="479245"/>
            <a:ext cx="855563" cy="85556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4" name="ZoneTexte 3">
            <a:extLst>
              <a:ext uri="{FF2B5EF4-FFF2-40B4-BE49-F238E27FC236}">
                <a16:creationId xmlns:a16="http://schemas.microsoft.com/office/drawing/2014/main" id="{0C8E0574-4FC3-4652-C7AC-F8AE5BA9D967}"/>
              </a:ext>
            </a:extLst>
          </p:cNvPr>
          <p:cNvSpPr txBox="1"/>
          <p:nvPr/>
        </p:nvSpPr>
        <p:spPr>
          <a:xfrm>
            <a:off x="561252" y="6696427"/>
            <a:ext cx="5708919" cy="2303438"/>
          </a:xfrm>
          <a:prstGeom prst="rect">
            <a:avLst/>
          </a:prstGeom>
          <a:noFill/>
          <a:ln>
            <a:solidFill>
              <a:srgbClr val="009BAF"/>
            </a:solidFill>
          </a:ln>
        </p:spPr>
        <p:txBody>
          <a:bodyPr wrap="square" rtlCol="0" anchor="b">
            <a:noAutofit/>
          </a:bodyPr>
          <a:lstStyle/>
          <a:p>
            <a:endParaRPr lang="fr-FR" sz="4400" dirty="0">
              <a:solidFill>
                <a:schemeClr val="bg1"/>
              </a:solidFill>
              <a:latin typeface="+mj-lt"/>
            </a:endParaRPr>
          </a:p>
          <a:p>
            <a:r>
              <a:rPr lang="fr-FR" sz="4400" dirty="0">
                <a:solidFill>
                  <a:schemeClr val="bg1"/>
                </a:solidFill>
                <a:latin typeface="+mj-lt"/>
              </a:rPr>
              <a:t>Prise en charge des </a:t>
            </a:r>
          </a:p>
          <a:p>
            <a:r>
              <a:rPr lang="fr-FR" sz="4400" dirty="0">
                <a:solidFill>
                  <a:schemeClr val="bg1"/>
                </a:solidFill>
                <a:latin typeface="+mj-lt"/>
              </a:rPr>
              <a:t>Soins Non-Programmés</a:t>
            </a:r>
          </a:p>
          <a:p>
            <a:endParaRPr lang="fr-FR" sz="4000" dirty="0">
              <a:solidFill>
                <a:schemeClr val="bg1"/>
              </a:solidFill>
              <a:latin typeface="+mj-lt"/>
            </a:endParaRPr>
          </a:p>
          <a:p>
            <a:r>
              <a:rPr lang="fr-FR" sz="2000" dirty="0">
                <a:solidFill>
                  <a:schemeClr val="bg1"/>
                </a:solidFill>
                <a:latin typeface="+mj-lt"/>
              </a:rPr>
              <a:t>Contributions &amp; Déclinaisons opérationnelles</a:t>
            </a:r>
          </a:p>
          <a:p>
            <a:endParaRPr lang="fr-FR" sz="4000" dirty="0">
              <a:solidFill>
                <a:schemeClr val="bg1"/>
              </a:solidFill>
              <a:latin typeface="+mj-lt"/>
            </a:endParaRPr>
          </a:p>
        </p:txBody>
      </p:sp>
      <p:sp>
        <p:nvSpPr>
          <p:cNvPr id="5" name="ZoneTexte 4">
            <a:extLst>
              <a:ext uri="{FF2B5EF4-FFF2-40B4-BE49-F238E27FC236}">
                <a16:creationId xmlns:a16="http://schemas.microsoft.com/office/drawing/2014/main" id="{4178F651-0B0A-4AF2-A12D-AB9588F5D29A}"/>
              </a:ext>
            </a:extLst>
          </p:cNvPr>
          <p:cNvSpPr txBox="1"/>
          <p:nvPr/>
        </p:nvSpPr>
        <p:spPr>
          <a:xfrm>
            <a:off x="402183" y="3358853"/>
            <a:ext cx="3375747" cy="523220"/>
          </a:xfrm>
          <a:prstGeom prst="rect">
            <a:avLst/>
          </a:prstGeom>
          <a:noFill/>
        </p:spPr>
        <p:txBody>
          <a:bodyPr wrap="square" rtlCol="0">
            <a:spAutoFit/>
          </a:bodyPr>
          <a:lstStyle/>
          <a:p>
            <a:r>
              <a:rPr lang="fr-FR" sz="1400" dirty="0">
                <a:solidFill>
                  <a:srgbClr val="009BAF"/>
                </a:solidFill>
                <a:latin typeface="+mj-lt"/>
              </a:rPr>
              <a:t>Septembre 2022</a:t>
            </a:r>
          </a:p>
          <a:p>
            <a:endParaRPr lang="fr-FR" sz="1400" dirty="0">
              <a:solidFill>
                <a:srgbClr val="009BAF"/>
              </a:solidFill>
              <a:latin typeface="+mj-lt"/>
            </a:endParaRPr>
          </a:p>
        </p:txBody>
      </p:sp>
      <p:sp>
        <p:nvSpPr>
          <p:cNvPr id="3" name="Espace réservé du numéro de diapositive 2">
            <a:extLst>
              <a:ext uri="{FF2B5EF4-FFF2-40B4-BE49-F238E27FC236}">
                <a16:creationId xmlns:a16="http://schemas.microsoft.com/office/drawing/2014/main" id="{21D97153-BB90-F276-C499-7B19F7AE49D1}"/>
              </a:ext>
            </a:extLst>
          </p:cNvPr>
          <p:cNvSpPr>
            <a:spLocks noGrp="1"/>
          </p:cNvSpPr>
          <p:nvPr>
            <p:ph type="sldNum" sz="quarter" idx="12"/>
          </p:nvPr>
        </p:nvSpPr>
        <p:spPr/>
        <p:txBody>
          <a:bodyPr/>
          <a:lstStyle/>
          <a:p>
            <a:fld id="{2C0B0B60-750E-4E58-8B7B-7D7EA8462C7B}" type="slidenum">
              <a:rPr lang="fr-FR" smtClean="0"/>
              <a:t>1</a:t>
            </a:fld>
            <a:endParaRPr lang="fr-FR"/>
          </a:p>
        </p:txBody>
      </p:sp>
      <p:pic>
        <p:nvPicPr>
          <p:cNvPr id="8" name="Image 7" descr="Une image contenant texte&#10;&#10;Description générée automatiquement">
            <a:extLst>
              <a:ext uri="{FF2B5EF4-FFF2-40B4-BE49-F238E27FC236}">
                <a16:creationId xmlns:a16="http://schemas.microsoft.com/office/drawing/2014/main" id="{60414E85-4FFA-45E1-2772-B0FB56C32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37" y="405201"/>
            <a:ext cx="1402420" cy="729488"/>
          </a:xfrm>
          <a:prstGeom prst="rect">
            <a:avLst/>
          </a:prstGeom>
          <a:solidFill>
            <a:schemeClr val="bg1"/>
          </a:solidFill>
        </p:spPr>
      </p:pic>
      <p:sp>
        <p:nvSpPr>
          <p:cNvPr id="2" name="ZoneTexte 1">
            <a:extLst>
              <a:ext uri="{FF2B5EF4-FFF2-40B4-BE49-F238E27FC236}">
                <a16:creationId xmlns:a16="http://schemas.microsoft.com/office/drawing/2014/main" id="{E3EC2144-75E9-8241-6731-349D1552CE1D}"/>
              </a:ext>
            </a:extLst>
          </p:cNvPr>
          <p:cNvSpPr txBox="1"/>
          <p:nvPr/>
        </p:nvSpPr>
        <p:spPr>
          <a:xfrm>
            <a:off x="3672114" y="4180114"/>
            <a:ext cx="2714399" cy="646331"/>
          </a:xfrm>
          <a:prstGeom prst="rect">
            <a:avLst/>
          </a:prstGeom>
          <a:noFill/>
        </p:spPr>
        <p:txBody>
          <a:bodyPr wrap="square" rtlCol="0">
            <a:spAutoFit/>
          </a:bodyPr>
          <a:lstStyle/>
          <a:p>
            <a:pPr algn="ctr"/>
            <a:r>
              <a:rPr lang="fr-FR" sz="3600" dirty="0">
                <a:solidFill>
                  <a:schemeClr val="bg1"/>
                </a:solidFill>
              </a:rPr>
              <a:t>Partie 1</a:t>
            </a:r>
          </a:p>
        </p:txBody>
      </p:sp>
    </p:spTree>
    <p:extLst>
      <p:ext uri="{BB962C8B-B14F-4D97-AF65-F5344CB8AC3E}">
        <p14:creationId xmlns:p14="http://schemas.microsoft.com/office/powerpoint/2010/main" val="3270040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dessin au trait&#10;&#10;Description générée automatiquement">
            <a:extLst>
              <a:ext uri="{FF2B5EF4-FFF2-40B4-BE49-F238E27FC236}">
                <a16:creationId xmlns:a16="http://schemas.microsoft.com/office/drawing/2014/main" id="{E083A742-910C-2E83-9956-10F272FB2572}"/>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6388"/>
          <a:stretch/>
        </p:blipFill>
        <p:spPr>
          <a:xfrm>
            <a:off x="0" y="6900697"/>
            <a:ext cx="3910838" cy="3077724"/>
          </a:xfrm>
          <a:prstGeom prst="rect">
            <a:avLst/>
          </a:prstGeom>
        </p:spPr>
      </p:pic>
      <p:sp>
        <p:nvSpPr>
          <p:cNvPr id="35" name="Ellipse 34">
            <a:extLst>
              <a:ext uri="{FF2B5EF4-FFF2-40B4-BE49-F238E27FC236}">
                <a16:creationId xmlns:a16="http://schemas.microsoft.com/office/drawing/2014/main" id="{9EA01253-991B-27C4-AB2C-0EF58C7A7E83}"/>
              </a:ext>
            </a:extLst>
          </p:cNvPr>
          <p:cNvSpPr/>
          <p:nvPr/>
        </p:nvSpPr>
        <p:spPr>
          <a:xfrm>
            <a:off x="2340456" y="1659416"/>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23" name="Ellipse 22">
            <a:extLst>
              <a:ext uri="{FF2B5EF4-FFF2-40B4-BE49-F238E27FC236}">
                <a16:creationId xmlns:a16="http://schemas.microsoft.com/office/drawing/2014/main" id="{253F75EF-49CF-6403-A1C8-C88A16FE5DF3}"/>
              </a:ext>
            </a:extLst>
          </p:cNvPr>
          <p:cNvSpPr/>
          <p:nvPr/>
        </p:nvSpPr>
        <p:spPr>
          <a:xfrm>
            <a:off x="291665" y="1659416"/>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24" name="Ellipse 23">
            <a:extLst>
              <a:ext uri="{FF2B5EF4-FFF2-40B4-BE49-F238E27FC236}">
                <a16:creationId xmlns:a16="http://schemas.microsoft.com/office/drawing/2014/main" id="{4CAD2655-CDED-26F2-2BDA-C0BED019317D}"/>
              </a:ext>
            </a:extLst>
          </p:cNvPr>
          <p:cNvSpPr/>
          <p:nvPr/>
        </p:nvSpPr>
        <p:spPr>
          <a:xfrm>
            <a:off x="4415036" y="1650115"/>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25" name="Ellipse 24">
            <a:extLst>
              <a:ext uri="{FF2B5EF4-FFF2-40B4-BE49-F238E27FC236}">
                <a16:creationId xmlns:a16="http://schemas.microsoft.com/office/drawing/2014/main" id="{5C2811F9-1C5A-91DB-B193-353D34BA95AA}"/>
              </a:ext>
            </a:extLst>
          </p:cNvPr>
          <p:cNvSpPr/>
          <p:nvPr/>
        </p:nvSpPr>
        <p:spPr>
          <a:xfrm>
            <a:off x="4415036" y="4379425"/>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2" name="Ellipse 1">
            <a:extLst>
              <a:ext uri="{FF2B5EF4-FFF2-40B4-BE49-F238E27FC236}">
                <a16:creationId xmlns:a16="http://schemas.microsoft.com/office/drawing/2014/main" id="{37C26085-9D20-F20E-8D3B-379A3B43DF42}"/>
              </a:ext>
            </a:extLst>
          </p:cNvPr>
          <p:cNvSpPr/>
          <p:nvPr/>
        </p:nvSpPr>
        <p:spPr>
          <a:xfrm>
            <a:off x="2404725" y="4379425"/>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5" name="ZoneTexte 4">
            <a:extLst>
              <a:ext uri="{FF2B5EF4-FFF2-40B4-BE49-F238E27FC236}">
                <a16:creationId xmlns:a16="http://schemas.microsoft.com/office/drawing/2014/main" id="{0A51B134-E48A-07E7-4861-F04C3C462B40}"/>
              </a:ext>
            </a:extLst>
          </p:cNvPr>
          <p:cNvSpPr txBox="1"/>
          <p:nvPr/>
        </p:nvSpPr>
        <p:spPr>
          <a:xfrm>
            <a:off x="1371665" y="489875"/>
            <a:ext cx="5372378" cy="461665"/>
          </a:xfrm>
          <a:prstGeom prst="rect">
            <a:avLst/>
          </a:prstGeom>
          <a:noFill/>
          <a:ln>
            <a:noFill/>
          </a:ln>
        </p:spPr>
        <p:txBody>
          <a:bodyPr wrap="square" rtlCol="0">
            <a:spAutoFit/>
          </a:bodyPr>
          <a:lstStyle/>
          <a:p>
            <a:r>
              <a:rPr lang="fr-FR" sz="2400" dirty="0">
                <a:latin typeface="+mj-lt"/>
              </a:rPr>
              <a:t>Caractéristiques de la consommation SNP</a:t>
            </a:r>
          </a:p>
        </p:txBody>
      </p:sp>
      <p:sp>
        <p:nvSpPr>
          <p:cNvPr id="9" name="ZoneTexte 8">
            <a:extLst>
              <a:ext uri="{FF2B5EF4-FFF2-40B4-BE49-F238E27FC236}">
                <a16:creationId xmlns:a16="http://schemas.microsoft.com/office/drawing/2014/main" id="{82C23CE8-5F5C-F0AE-8816-E3CEB90906B8}"/>
              </a:ext>
            </a:extLst>
          </p:cNvPr>
          <p:cNvSpPr txBox="1"/>
          <p:nvPr/>
        </p:nvSpPr>
        <p:spPr>
          <a:xfrm>
            <a:off x="2610979" y="1930750"/>
            <a:ext cx="1620000" cy="2031132"/>
          </a:xfrm>
          <a:prstGeom prst="rect">
            <a:avLst/>
          </a:prstGeom>
          <a:noFill/>
          <a:ln>
            <a:solidFill>
              <a:srgbClr val="009BAF"/>
            </a:solidFill>
          </a:ln>
        </p:spPr>
        <p:txBody>
          <a:bodyPr wrap="square" rtlCol="0" anchor="ctr">
            <a:noAutofit/>
          </a:bodyPr>
          <a:lstStyle/>
          <a:p>
            <a:pPr algn="ctr"/>
            <a:r>
              <a:rPr lang="fr-FR" sz="1100" dirty="0">
                <a:latin typeface="+mj-lt"/>
              </a:rPr>
              <a:t>Une saturation des services d’appel aux urgences</a:t>
            </a:r>
          </a:p>
        </p:txBody>
      </p:sp>
      <p:sp>
        <p:nvSpPr>
          <p:cNvPr id="6" name="ZoneTexte 5">
            <a:extLst>
              <a:ext uri="{FF2B5EF4-FFF2-40B4-BE49-F238E27FC236}">
                <a16:creationId xmlns:a16="http://schemas.microsoft.com/office/drawing/2014/main" id="{487C5904-2CF1-FB13-8175-249EBD75E0B0}"/>
              </a:ext>
            </a:extLst>
          </p:cNvPr>
          <p:cNvSpPr txBox="1"/>
          <p:nvPr/>
        </p:nvSpPr>
        <p:spPr>
          <a:xfrm>
            <a:off x="536922" y="1930750"/>
            <a:ext cx="1620000" cy="2031132"/>
          </a:xfrm>
          <a:prstGeom prst="rect">
            <a:avLst/>
          </a:prstGeom>
          <a:noFill/>
          <a:ln>
            <a:solidFill>
              <a:srgbClr val="009BAF"/>
            </a:solidFill>
          </a:ln>
        </p:spPr>
        <p:txBody>
          <a:bodyPr wrap="square" rtlCol="0" anchor="ctr">
            <a:noAutofit/>
          </a:bodyPr>
          <a:lstStyle/>
          <a:p>
            <a:pPr algn="ctr"/>
            <a:r>
              <a:rPr lang="fr-FR" sz="1100" dirty="0">
                <a:latin typeface="+mj-lt"/>
              </a:rPr>
              <a:t>Une offre de soins en ville en très forte tension avec </a:t>
            </a:r>
            <a:r>
              <a:rPr lang="fr-FR" sz="1100">
                <a:latin typeface="+mj-lt"/>
              </a:rPr>
              <a:t>une démographie </a:t>
            </a:r>
            <a:r>
              <a:rPr lang="fr-FR" sz="1100" dirty="0">
                <a:latin typeface="+mj-lt"/>
              </a:rPr>
              <a:t>médicale en souffrance/crise.</a:t>
            </a:r>
          </a:p>
        </p:txBody>
      </p:sp>
      <p:sp>
        <p:nvSpPr>
          <p:cNvPr id="11" name="ZoneTexte 10">
            <a:extLst>
              <a:ext uri="{FF2B5EF4-FFF2-40B4-BE49-F238E27FC236}">
                <a16:creationId xmlns:a16="http://schemas.microsoft.com/office/drawing/2014/main" id="{BFC71029-2649-772A-BBED-0A5736558913}"/>
              </a:ext>
            </a:extLst>
          </p:cNvPr>
          <p:cNvSpPr txBox="1"/>
          <p:nvPr/>
        </p:nvSpPr>
        <p:spPr>
          <a:xfrm>
            <a:off x="4685036" y="4627438"/>
            <a:ext cx="1620000" cy="2031132"/>
          </a:xfrm>
          <a:prstGeom prst="rect">
            <a:avLst/>
          </a:prstGeom>
          <a:noFill/>
          <a:ln>
            <a:solidFill>
              <a:srgbClr val="009BAF"/>
            </a:solidFill>
          </a:ln>
        </p:spPr>
        <p:txBody>
          <a:bodyPr wrap="square" rtlCol="0" anchor="ctr">
            <a:noAutofit/>
          </a:bodyPr>
          <a:lstStyle/>
          <a:p>
            <a:pPr algn="ctr"/>
            <a:r>
              <a:rPr lang="fr-FR" sz="1100" dirty="0">
                <a:latin typeface="+mj-lt"/>
              </a:rPr>
              <a:t>Une évolution de la télémédecine qui se doit </a:t>
            </a:r>
            <a:r>
              <a:rPr lang="fr-FR" sz="1100">
                <a:latin typeface="+mj-lt"/>
              </a:rPr>
              <a:t>d’être maîtrisée </a:t>
            </a:r>
            <a:r>
              <a:rPr lang="fr-FR" sz="1100" dirty="0">
                <a:latin typeface="+mj-lt"/>
              </a:rPr>
              <a:t>pour garder un lien de proximité, une approche éthique du soin et limiter la dimension commerciale des plateformes </a:t>
            </a:r>
          </a:p>
        </p:txBody>
      </p:sp>
      <p:sp>
        <p:nvSpPr>
          <p:cNvPr id="12" name="ZoneTexte 11">
            <a:extLst>
              <a:ext uri="{FF2B5EF4-FFF2-40B4-BE49-F238E27FC236}">
                <a16:creationId xmlns:a16="http://schemas.microsoft.com/office/drawing/2014/main" id="{07B6259F-04AF-8160-A666-E9AAE7240D96}"/>
              </a:ext>
            </a:extLst>
          </p:cNvPr>
          <p:cNvSpPr txBox="1"/>
          <p:nvPr/>
        </p:nvSpPr>
        <p:spPr>
          <a:xfrm>
            <a:off x="4685036" y="1920115"/>
            <a:ext cx="1620000" cy="2031132"/>
          </a:xfrm>
          <a:prstGeom prst="rect">
            <a:avLst/>
          </a:prstGeom>
          <a:noFill/>
          <a:ln>
            <a:solidFill>
              <a:srgbClr val="009BAF"/>
            </a:solidFill>
          </a:ln>
        </p:spPr>
        <p:txBody>
          <a:bodyPr wrap="square" rtlCol="0" anchor="ctr">
            <a:noAutofit/>
          </a:bodyPr>
          <a:lstStyle/>
          <a:p>
            <a:pPr algn="ctr"/>
            <a:r>
              <a:rPr lang="fr-FR" sz="1100" dirty="0">
                <a:latin typeface="+mj-lt"/>
              </a:rPr>
              <a:t>Un niveau d’exigence des usagers en hausse : immédiateté de la réponse, qualité du service, accessibilité, diagnostic rapide, résultats examens, usage des nouvelles technologies…  </a:t>
            </a:r>
          </a:p>
        </p:txBody>
      </p:sp>
      <p:sp>
        <p:nvSpPr>
          <p:cNvPr id="21" name="ZoneTexte 20">
            <a:extLst>
              <a:ext uri="{FF2B5EF4-FFF2-40B4-BE49-F238E27FC236}">
                <a16:creationId xmlns:a16="http://schemas.microsoft.com/office/drawing/2014/main" id="{650A3A8D-7CFC-0DE0-5825-9AB53A365D14}"/>
              </a:ext>
            </a:extLst>
          </p:cNvPr>
          <p:cNvSpPr txBox="1"/>
          <p:nvPr/>
        </p:nvSpPr>
        <p:spPr>
          <a:xfrm>
            <a:off x="3644364" y="7318240"/>
            <a:ext cx="3095775" cy="1754326"/>
          </a:xfrm>
          <a:prstGeom prst="rect">
            <a:avLst/>
          </a:prstGeom>
          <a:noFill/>
        </p:spPr>
        <p:txBody>
          <a:bodyPr wrap="square">
            <a:spAutoFit/>
          </a:bodyPr>
          <a:lstStyle/>
          <a:p>
            <a:r>
              <a:rPr lang="fr-FR" sz="3600" dirty="0">
                <a:solidFill>
                  <a:srgbClr val="009BAF"/>
                </a:solidFill>
                <a:latin typeface="Calibri Light" panose="020F0302020204030204" pitchFamily="34" charset="0"/>
                <a:ea typeface="Calibri" panose="020F0502020204030204" pitchFamily="34" charset="0"/>
              </a:rPr>
              <a:t>Un écosystème fragile et sous tension </a:t>
            </a:r>
            <a:endParaRPr lang="fr-FR" sz="3600" dirty="0">
              <a:solidFill>
                <a:srgbClr val="009BAF"/>
              </a:solidFill>
            </a:endParaRPr>
          </a:p>
        </p:txBody>
      </p:sp>
      <p:sp>
        <p:nvSpPr>
          <p:cNvPr id="22" name="Ellipse 21">
            <a:extLst>
              <a:ext uri="{FF2B5EF4-FFF2-40B4-BE49-F238E27FC236}">
                <a16:creationId xmlns:a16="http://schemas.microsoft.com/office/drawing/2014/main" id="{1CC8D454-5CEF-FAB8-A557-5650A3E27A3A}"/>
              </a:ext>
            </a:extLst>
          </p:cNvPr>
          <p:cNvSpPr/>
          <p:nvPr/>
        </p:nvSpPr>
        <p:spPr>
          <a:xfrm>
            <a:off x="291665" y="4352935"/>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34" name="ZoneTexte 33">
            <a:extLst>
              <a:ext uri="{FF2B5EF4-FFF2-40B4-BE49-F238E27FC236}">
                <a16:creationId xmlns:a16="http://schemas.microsoft.com/office/drawing/2014/main" id="{B53C87E9-DFE6-C9C3-4E2A-0A6BBD7C2737}"/>
              </a:ext>
            </a:extLst>
          </p:cNvPr>
          <p:cNvSpPr txBox="1"/>
          <p:nvPr/>
        </p:nvSpPr>
        <p:spPr>
          <a:xfrm>
            <a:off x="561665" y="4629241"/>
            <a:ext cx="1620000" cy="2031132"/>
          </a:xfrm>
          <a:prstGeom prst="rect">
            <a:avLst/>
          </a:prstGeom>
          <a:noFill/>
          <a:ln>
            <a:solidFill>
              <a:srgbClr val="009BAF"/>
            </a:solidFill>
          </a:ln>
        </p:spPr>
        <p:txBody>
          <a:bodyPr wrap="square" rtlCol="0" anchor="ctr">
            <a:noAutofit/>
          </a:bodyPr>
          <a:lstStyle/>
          <a:p>
            <a:pPr algn="ctr"/>
            <a:r>
              <a:rPr lang="fr-FR" sz="1100" dirty="0">
                <a:latin typeface="+mj-lt"/>
              </a:rPr>
              <a:t>De nombreux  passages aux urgences relèveraient d’une prise en charge en ville avec ou  sans nécessité d’un plateau technique. </a:t>
            </a:r>
          </a:p>
        </p:txBody>
      </p:sp>
      <p:sp>
        <p:nvSpPr>
          <p:cNvPr id="36" name="ZoneTexte 35">
            <a:extLst>
              <a:ext uri="{FF2B5EF4-FFF2-40B4-BE49-F238E27FC236}">
                <a16:creationId xmlns:a16="http://schemas.microsoft.com/office/drawing/2014/main" id="{B4FAFE14-51F7-184F-697A-189FB0AAEF9F}"/>
              </a:ext>
            </a:extLst>
          </p:cNvPr>
          <p:cNvSpPr txBox="1"/>
          <p:nvPr/>
        </p:nvSpPr>
        <p:spPr>
          <a:xfrm>
            <a:off x="2659987" y="4624495"/>
            <a:ext cx="1620000" cy="2031132"/>
          </a:xfrm>
          <a:prstGeom prst="rect">
            <a:avLst/>
          </a:prstGeom>
          <a:noFill/>
          <a:ln>
            <a:solidFill>
              <a:srgbClr val="009BAF"/>
            </a:solidFill>
          </a:ln>
        </p:spPr>
        <p:txBody>
          <a:bodyPr wrap="square" rtlCol="0" anchor="ctr">
            <a:noAutofit/>
          </a:bodyPr>
          <a:lstStyle/>
          <a:p>
            <a:pPr algn="ctr"/>
            <a:r>
              <a:rPr lang="fr-FR" sz="1100" dirty="0">
                <a:latin typeface="+mj-lt"/>
              </a:rPr>
              <a:t>Des mouvements de restructuration en cours sur les territoires à prendre en compte pour articuler les réponses : généralisation des SAS et déploiement des CPTS dont l’accès aux SNP est une priorité</a:t>
            </a:r>
          </a:p>
        </p:txBody>
      </p:sp>
      <p:sp>
        <p:nvSpPr>
          <p:cNvPr id="20" name="ZoneTexte 19">
            <a:extLst>
              <a:ext uri="{FF2B5EF4-FFF2-40B4-BE49-F238E27FC236}">
                <a16:creationId xmlns:a16="http://schemas.microsoft.com/office/drawing/2014/main" id="{DCF4FA76-A9B5-F6B8-06A9-AA131FC49DE1}"/>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26" name="Espace réservé du numéro de diapositive 34">
            <a:extLst>
              <a:ext uri="{FF2B5EF4-FFF2-40B4-BE49-F238E27FC236}">
                <a16:creationId xmlns:a16="http://schemas.microsoft.com/office/drawing/2014/main" id="{23FA4552-BCF2-797A-BB25-849127EB4216}"/>
              </a:ext>
            </a:extLst>
          </p:cNvPr>
          <p:cNvSpPr txBox="1">
            <a:spLocks/>
          </p:cNvSpPr>
          <p:nvPr/>
        </p:nvSpPr>
        <p:spPr>
          <a:xfrm>
            <a:off x="5114396" y="9451018"/>
            <a:ext cx="1543050" cy="52740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0B0B60-750E-4E58-8B7B-7D7EA8462C7B}" type="slidenum">
              <a:rPr lang="fr-FR" smtClean="0">
                <a:solidFill>
                  <a:schemeClr val="bg1"/>
                </a:solidFill>
              </a:rPr>
              <a:pPr/>
              <a:t>10</a:t>
            </a:fld>
            <a:endParaRPr lang="fr-FR">
              <a:solidFill>
                <a:schemeClr val="bg1"/>
              </a:solidFill>
            </a:endParaRPr>
          </a:p>
        </p:txBody>
      </p:sp>
      <p:sp>
        <p:nvSpPr>
          <p:cNvPr id="7" name="ZoneTexte 6">
            <a:extLst>
              <a:ext uri="{FF2B5EF4-FFF2-40B4-BE49-F238E27FC236}">
                <a16:creationId xmlns:a16="http://schemas.microsoft.com/office/drawing/2014/main" id="{E229162E-C551-5F9B-C42E-3A16D2F235A1}"/>
              </a:ext>
            </a:extLst>
          </p:cNvPr>
          <p:cNvSpPr txBox="1"/>
          <p:nvPr/>
        </p:nvSpPr>
        <p:spPr>
          <a:xfrm>
            <a:off x="409088" y="334562"/>
            <a:ext cx="806203" cy="806203"/>
          </a:xfrm>
          <a:prstGeom prst="rect">
            <a:avLst/>
          </a:prstGeom>
          <a:solidFill>
            <a:srgbClr val="009BAF"/>
          </a:solidFill>
        </p:spPr>
        <p:txBody>
          <a:bodyPr wrap="square" rtlCol="0" anchor="ctr">
            <a:noAutofit/>
          </a:bodyPr>
          <a:lstStyle/>
          <a:p>
            <a:pPr algn="ctr"/>
            <a:r>
              <a:rPr lang="fr-FR" sz="4022" dirty="0">
                <a:solidFill>
                  <a:schemeClr val="bg1"/>
                </a:solidFill>
              </a:rPr>
              <a:t>2</a:t>
            </a:r>
          </a:p>
        </p:txBody>
      </p:sp>
    </p:spTree>
    <p:extLst>
      <p:ext uri="{BB962C8B-B14F-4D97-AF65-F5344CB8AC3E}">
        <p14:creationId xmlns:p14="http://schemas.microsoft.com/office/powerpoint/2010/main" val="2637619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lipse 19">
            <a:extLst>
              <a:ext uri="{FF2B5EF4-FFF2-40B4-BE49-F238E27FC236}">
                <a16:creationId xmlns:a16="http://schemas.microsoft.com/office/drawing/2014/main" id="{BA2757AF-46A6-D9F6-4D3E-DA96C46D4CDE}"/>
              </a:ext>
            </a:extLst>
          </p:cNvPr>
          <p:cNvSpPr/>
          <p:nvPr/>
        </p:nvSpPr>
        <p:spPr>
          <a:xfrm>
            <a:off x="3585241" y="6363341"/>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pic>
        <p:nvPicPr>
          <p:cNvPr id="15" name="Image 14">
            <a:extLst>
              <a:ext uri="{FF2B5EF4-FFF2-40B4-BE49-F238E27FC236}">
                <a16:creationId xmlns:a16="http://schemas.microsoft.com/office/drawing/2014/main" id="{59C6E1D6-1CA2-C682-DCAE-55FAA164413B}"/>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50"/>
          <a:stretch/>
        </p:blipFill>
        <p:spPr>
          <a:xfrm flipH="1">
            <a:off x="4367605" y="5416502"/>
            <a:ext cx="2075137" cy="1416535"/>
          </a:xfrm>
          <a:prstGeom prst="rect">
            <a:avLst/>
          </a:prstGeom>
        </p:spPr>
      </p:pic>
      <p:pic>
        <p:nvPicPr>
          <p:cNvPr id="16" name="Image 15" descr="Une image contenant dessin au trait&#10;&#10;Description générée automatiquement">
            <a:extLst>
              <a:ext uri="{FF2B5EF4-FFF2-40B4-BE49-F238E27FC236}">
                <a16:creationId xmlns:a16="http://schemas.microsoft.com/office/drawing/2014/main" id="{6CCD3A73-252C-C7BC-30D3-EB38EBCEBF70}"/>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143501" y="1369683"/>
            <a:ext cx="1429990" cy="1003220"/>
          </a:xfrm>
          <a:prstGeom prst="rect">
            <a:avLst/>
          </a:prstGeom>
        </p:spPr>
      </p:pic>
      <p:sp>
        <p:nvSpPr>
          <p:cNvPr id="18" name="Ellipse 17">
            <a:extLst>
              <a:ext uri="{FF2B5EF4-FFF2-40B4-BE49-F238E27FC236}">
                <a16:creationId xmlns:a16="http://schemas.microsoft.com/office/drawing/2014/main" id="{61FBF868-B023-0CE5-8B54-474452AD4BBA}"/>
              </a:ext>
            </a:extLst>
          </p:cNvPr>
          <p:cNvSpPr/>
          <p:nvPr/>
        </p:nvSpPr>
        <p:spPr>
          <a:xfrm>
            <a:off x="3504829" y="2030194"/>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7" name="ZoneTexte 6">
            <a:extLst>
              <a:ext uri="{FF2B5EF4-FFF2-40B4-BE49-F238E27FC236}">
                <a16:creationId xmlns:a16="http://schemas.microsoft.com/office/drawing/2014/main" id="{E2AC240C-E38F-7C10-F370-8AB1BF25B93E}"/>
              </a:ext>
            </a:extLst>
          </p:cNvPr>
          <p:cNvSpPr txBox="1"/>
          <p:nvPr/>
        </p:nvSpPr>
        <p:spPr>
          <a:xfrm>
            <a:off x="1386611" y="341782"/>
            <a:ext cx="4937260" cy="830997"/>
          </a:xfrm>
          <a:prstGeom prst="rect">
            <a:avLst/>
          </a:prstGeom>
          <a:noFill/>
          <a:ln>
            <a:noFill/>
          </a:ln>
        </p:spPr>
        <p:txBody>
          <a:bodyPr wrap="square" rtlCol="0">
            <a:spAutoFit/>
          </a:bodyPr>
          <a:lstStyle/>
          <a:p>
            <a:r>
              <a:rPr lang="fr-FR" sz="2400" dirty="0">
                <a:solidFill>
                  <a:srgbClr val="000000"/>
                </a:solidFill>
                <a:latin typeface="+mj-lt"/>
                <a:ea typeface="Calibri" panose="020F0502020204030204" pitchFamily="34" charset="0"/>
                <a:cs typeface="Calibri Light" panose="020F0302020204030204" pitchFamily="34" charset="0"/>
              </a:rPr>
              <a:t>Concilier les besoins de la population et la pénurie </a:t>
            </a:r>
            <a:r>
              <a:rPr lang="fr-FR" sz="2400">
                <a:solidFill>
                  <a:srgbClr val="000000"/>
                </a:solidFill>
                <a:latin typeface="+mj-lt"/>
                <a:ea typeface="Calibri" panose="020F0502020204030204" pitchFamily="34" charset="0"/>
                <a:cs typeface="Calibri Light" panose="020F0302020204030204" pitchFamily="34" charset="0"/>
              </a:rPr>
              <a:t>de ressources médicales</a:t>
            </a:r>
            <a:endParaRPr lang="fr-FR" sz="2400" dirty="0">
              <a:solidFill>
                <a:srgbClr val="000000"/>
              </a:solidFill>
              <a:latin typeface="+mj-lt"/>
              <a:ea typeface="Calibri" panose="020F0502020204030204" pitchFamily="34" charset="0"/>
              <a:cs typeface="Calibri Light" panose="020F0302020204030204" pitchFamily="34" charset="0"/>
            </a:endParaRPr>
          </a:p>
        </p:txBody>
      </p:sp>
      <p:sp>
        <p:nvSpPr>
          <p:cNvPr id="8" name="ZoneTexte 7">
            <a:extLst>
              <a:ext uri="{FF2B5EF4-FFF2-40B4-BE49-F238E27FC236}">
                <a16:creationId xmlns:a16="http://schemas.microsoft.com/office/drawing/2014/main" id="{42003221-1C46-A261-31E6-E5552C0B9137}"/>
              </a:ext>
            </a:extLst>
          </p:cNvPr>
          <p:cNvSpPr txBox="1"/>
          <p:nvPr/>
        </p:nvSpPr>
        <p:spPr>
          <a:xfrm>
            <a:off x="3797561" y="2300194"/>
            <a:ext cx="2775929" cy="3162404"/>
          </a:xfrm>
          <a:prstGeom prst="rect">
            <a:avLst/>
          </a:prstGeom>
          <a:noFill/>
          <a:ln w="3175">
            <a:solidFill>
              <a:schemeClr val="tx1"/>
            </a:solidFill>
          </a:ln>
        </p:spPr>
        <p:txBody>
          <a:bodyPr wrap="square">
            <a:spAutoFit/>
          </a:bodyPr>
          <a:lstStyle>
            <a:defPPr>
              <a:defRPr lang="fr-FR"/>
            </a:defPPr>
            <a:lvl1pPr>
              <a:defRPr sz="1400" b="1">
                <a:effectLst/>
                <a:latin typeface="+mj-lt"/>
                <a:ea typeface="Calibri" panose="020F0502020204030204" pitchFamily="34" charset="0"/>
                <a:cs typeface="Times New Roman" panose="02020603050405020304" pitchFamily="18" charset="0"/>
              </a:defRPr>
            </a:lvl1pPr>
          </a:lstStyle>
          <a:p>
            <a:endParaRPr lang="fr-FR" sz="1050" dirty="0"/>
          </a:p>
          <a:p>
            <a:r>
              <a:rPr lang="fr-FR" sz="1050" dirty="0">
                <a:solidFill>
                  <a:srgbClr val="009BAF"/>
                </a:solidFill>
              </a:rPr>
              <a:t>FRANCE : une dégradation attendue de la situation dans les prochaines années</a:t>
            </a:r>
          </a:p>
          <a:p>
            <a:endParaRPr lang="fr-FR" sz="1050" b="0" dirty="0"/>
          </a:p>
          <a:p>
            <a:r>
              <a:rPr lang="fr-FR" sz="1050" b="0" dirty="0"/>
              <a:t>Une dégradation de la </a:t>
            </a:r>
            <a:r>
              <a:rPr lang="fr-FR" sz="1050" b="0" u="sng" dirty="0"/>
              <a:t>démographie médicale </a:t>
            </a:r>
            <a:r>
              <a:rPr lang="fr-FR" sz="1050" b="0" dirty="0"/>
              <a:t>qui va persister :</a:t>
            </a:r>
          </a:p>
          <a:p>
            <a:pPr marL="171450" indent="-171450">
              <a:buFont typeface="Arial" panose="020B0604020202020204" pitchFamily="34" charset="0"/>
              <a:buChar char="•"/>
            </a:pPr>
            <a:r>
              <a:rPr lang="fr-FR" sz="1050" b="0" dirty="0"/>
              <a:t>Chute 5,6 % du nombre de médecins généralistes depuis 2012, </a:t>
            </a:r>
          </a:p>
          <a:p>
            <a:pPr marL="171450" indent="-171450">
              <a:buFont typeface="Arial" panose="020B0604020202020204" pitchFamily="34" charset="0"/>
              <a:buChar char="•"/>
            </a:pPr>
            <a:r>
              <a:rPr lang="fr-FR" sz="1050" b="0" dirty="0"/>
              <a:t>Diminution des effectifs des médecins généralistes jusqu’en 2026 (-3% par rapport à 2021) avec un retour à l’effectif de 2021 en 2030.</a:t>
            </a:r>
          </a:p>
          <a:p>
            <a:endParaRPr lang="fr-FR" sz="1050" b="0" dirty="0"/>
          </a:p>
          <a:p>
            <a:r>
              <a:rPr lang="fr-FR" sz="1050" b="0" dirty="0"/>
              <a:t>Une augmentation et un vieillissement de la </a:t>
            </a:r>
            <a:r>
              <a:rPr lang="fr-FR" sz="1050" b="0" u="sng" dirty="0"/>
              <a:t>population</a:t>
            </a:r>
            <a:r>
              <a:rPr lang="fr-FR" sz="1050" b="0" dirty="0"/>
              <a:t> :</a:t>
            </a:r>
          </a:p>
          <a:p>
            <a:pPr marL="171450" indent="-171450">
              <a:buFont typeface="Arial" panose="020B0604020202020204" pitchFamily="34" charset="0"/>
              <a:buChar char="•"/>
            </a:pPr>
            <a:r>
              <a:rPr lang="fr-FR" sz="1050" b="0" dirty="0"/>
              <a:t>Diminution de 6 % de la densité des MG entre 2021 et 2028, </a:t>
            </a:r>
          </a:p>
          <a:p>
            <a:endParaRPr lang="fr-FR" sz="1050" b="0" dirty="0"/>
          </a:p>
          <a:p>
            <a:r>
              <a:rPr lang="fr-FR" sz="1050" b="0" dirty="0"/>
              <a:t>Retour à la densité MG de 2021 en 2036 ?</a:t>
            </a:r>
          </a:p>
        </p:txBody>
      </p:sp>
      <p:pic>
        <p:nvPicPr>
          <p:cNvPr id="11" name="Image 10">
            <a:extLst>
              <a:ext uri="{FF2B5EF4-FFF2-40B4-BE49-F238E27FC236}">
                <a16:creationId xmlns:a16="http://schemas.microsoft.com/office/drawing/2014/main" id="{E4F3EFB0-3572-AFA5-660C-F1A80A8F1778}"/>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flipH="1">
            <a:off x="204956" y="1649750"/>
            <a:ext cx="288373" cy="219107"/>
          </a:xfrm>
          <a:prstGeom prst="rect">
            <a:avLst/>
          </a:prstGeom>
        </p:spPr>
      </p:pic>
      <p:sp>
        <p:nvSpPr>
          <p:cNvPr id="13" name="ZoneTexte 12">
            <a:extLst>
              <a:ext uri="{FF2B5EF4-FFF2-40B4-BE49-F238E27FC236}">
                <a16:creationId xmlns:a16="http://schemas.microsoft.com/office/drawing/2014/main" id="{CCC0F887-5FA1-11FE-233A-49F7BEE7CDC3}"/>
              </a:ext>
            </a:extLst>
          </p:cNvPr>
          <p:cNvSpPr txBox="1"/>
          <p:nvPr/>
        </p:nvSpPr>
        <p:spPr>
          <a:xfrm>
            <a:off x="463455" y="1600068"/>
            <a:ext cx="2775929" cy="1061829"/>
          </a:xfrm>
          <a:prstGeom prst="rect">
            <a:avLst/>
          </a:prstGeom>
          <a:noFill/>
        </p:spPr>
        <p:txBody>
          <a:bodyPr wrap="square">
            <a:spAutoFit/>
          </a:bodyPr>
          <a:lstStyle/>
          <a:p>
            <a:pPr algn="just"/>
            <a:r>
              <a:rPr lang="fr-FR" sz="1050" dirty="0">
                <a:solidFill>
                  <a:srgbClr val="009BAF"/>
                </a:solidFill>
                <a:latin typeface="+mj-lt"/>
                <a:ea typeface="Calibri" panose="020F0502020204030204" pitchFamily="34" charset="0"/>
                <a:cs typeface="Times New Roman" panose="02020603050405020304" pitchFamily="18" charset="0"/>
              </a:rPr>
              <a:t>Il y a </a:t>
            </a:r>
            <a:r>
              <a:rPr lang="fr-FR" sz="1050" b="1" dirty="0">
                <a:solidFill>
                  <a:srgbClr val="009BAF"/>
                </a:solidFill>
                <a:latin typeface="+mj-lt"/>
                <a:ea typeface="Calibri" panose="020F0502020204030204" pitchFamily="34" charset="0"/>
                <a:cs typeface="Times New Roman" panose="02020603050405020304" pitchFamily="18" charset="0"/>
              </a:rPr>
              <a:t>urgence</a:t>
            </a:r>
            <a:r>
              <a:rPr lang="fr-FR" sz="1050" dirty="0">
                <a:solidFill>
                  <a:srgbClr val="009BAF"/>
                </a:solidFill>
                <a:latin typeface="+mj-lt"/>
                <a:ea typeface="Calibri" panose="020F0502020204030204" pitchFamily="34" charset="0"/>
                <a:cs typeface="Times New Roman" panose="02020603050405020304" pitchFamily="18" charset="0"/>
              </a:rPr>
              <a:t> à mettre en place un dispositif opérationnel pour améliorer et pérenniser les prises en charge des SNP de la population par la médecine libérale pour éviter le renoncement aux soins ou l’accroissement de la pression sur les services des urgences.</a:t>
            </a:r>
          </a:p>
        </p:txBody>
      </p:sp>
      <p:pic>
        <p:nvPicPr>
          <p:cNvPr id="12" name="Image 11">
            <a:extLst>
              <a:ext uri="{FF2B5EF4-FFF2-40B4-BE49-F238E27FC236}">
                <a16:creationId xmlns:a16="http://schemas.microsoft.com/office/drawing/2014/main" id="{195806E6-B919-8930-A508-C25EE991DDE7}"/>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flipH="1">
            <a:off x="204956" y="3115871"/>
            <a:ext cx="288373" cy="219107"/>
          </a:xfrm>
          <a:prstGeom prst="rect">
            <a:avLst/>
          </a:prstGeom>
        </p:spPr>
      </p:pic>
      <p:sp>
        <p:nvSpPr>
          <p:cNvPr id="14" name="ZoneTexte 13">
            <a:extLst>
              <a:ext uri="{FF2B5EF4-FFF2-40B4-BE49-F238E27FC236}">
                <a16:creationId xmlns:a16="http://schemas.microsoft.com/office/drawing/2014/main" id="{4EC27E3E-6744-2927-9AA8-0AACFFF87AC0}"/>
              </a:ext>
            </a:extLst>
          </p:cNvPr>
          <p:cNvSpPr txBox="1"/>
          <p:nvPr/>
        </p:nvSpPr>
        <p:spPr>
          <a:xfrm>
            <a:off x="463455" y="3069353"/>
            <a:ext cx="2775929" cy="2031325"/>
          </a:xfrm>
          <a:prstGeom prst="rect">
            <a:avLst/>
          </a:prstGeom>
          <a:noFill/>
        </p:spPr>
        <p:txBody>
          <a:bodyPr wrap="square" rtlCol="0">
            <a:spAutoFit/>
          </a:bodyPr>
          <a:lstStyle/>
          <a:p>
            <a:pPr algn="just"/>
            <a:r>
              <a:rPr lang="fr-FR" sz="1050" b="1" dirty="0">
                <a:latin typeface="+mj-lt"/>
              </a:rPr>
              <a:t>Une tendance actuelle </a:t>
            </a:r>
            <a:r>
              <a:rPr lang="fr-FR" sz="1050" dirty="0">
                <a:latin typeface="+mj-lt"/>
              </a:rPr>
              <a:t>: l’émergence «spontanée» et sans concertation avec les acteurs locaux d’une offre de réponse aux demandes de SNP : approche mercantile, initiative individuelle, orientations politiques des collectivités territoriales, démarche des groupes privés lucratifs, plateformes de téléconsultation…. </a:t>
            </a:r>
          </a:p>
          <a:p>
            <a:pPr algn="just"/>
            <a:endParaRPr lang="fr-FR" sz="1050" dirty="0">
              <a:latin typeface="+mj-lt"/>
            </a:endParaRPr>
          </a:p>
          <a:p>
            <a:pPr algn="just"/>
            <a:r>
              <a:rPr lang="fr-FR" sz="1050" b="1" dirty="0">
                <a:latin typeface="+mj-lt"/>
              </a:rPr>
              <a:t>Risque de fragilisation des territoires et </a:t>
            </a:r>
            <a:r>
              <a:rPr lang="fr-FR" sz="1050" b="1">
                <a:latin typeface="+mj-lt"/>
              </a:rPr>
              <a:t>de déstructuration </a:t>
            </a:r>
            <a:r>
              <a:rPr lang="fr-FR" sz="1050" b="1" dirty="0">
                <a:latin typeface="+mj-lt"/>
              </a:rPr>
              <a:t>de la présence médicale voire baisse de qualité de prise en charge globale.</a:t>
            </a:r>
          </a:p>
        </p:txBody>
      </p:sp>
      <p:sp>
        <p:nvSpPr>
          <p:cNvPr id="17" name="ZoneTexte 16">
            <a:extLst>
              <a:ext uri="{FF2B5EF4-FFF2-40B4-BE49-F238E27FC236}">
                <a16:creationId xmlns:a16="http://schemas.microsoft.com/office/drawing/2014/main" id="{86F3A32A-A831-5DB1-192A-434685C6A2BB}"/>
              </a:ext>
            </a:extLst>
          </p:cNvPr>
          <p:cNvSpPr txBox="1"/>
          <p:nvPr/>
        </p:nvSpPr>
        <p:spPr>
          <a:xfrm>
            <a:off x="559217" y="5432830"/>
            <a:ext cx="2691878" cy="3647152"/>
          </a:xfrm>
          <a:prstGeom prst="rect">
            <a:avLst/>
          </a:prstGeom>
          <a:noFill/>
          <a:ln>
            <a:solidFill>
              <a:srgbClr val="009BAF"/>
            </a:solidFill>
          </a:ln>
        </p:spPr>
        <p:txBody>
          <a:bodyPr wrap="square">
            <a:spAutoFit/>
          </a:bodyPr>
          <a:lstStyle>
            <a:defPPr>
              <a:defRPr lang="fr-FR"/>
            </a:defPPr>
            <a:lvl1pPr>
              <a:defRPr sz="1400" b="1">
                <a:effectLst/>
                <a:latin typeface="+mj-lt"/>
                <a:ea typeface="Calibri" panose="020F0502020204030204" pitchFamily="34" charset="0"/>
                <a:cs typeface="Times New Roman" panose="02020603050405020304" pitchFamily="18" charset="0"/>
              </a:defRPr>
            </a:lvl1pPr>
          </a:lstStyle>
          <a:p>
            <a:r>
              <a:rPr lang="fr-FR" sz="1050" b="0" dirty="0">
                <a:solidFill>
                  <a:srgbClr val="009BAF"/>
                </a:solidFill>
              </a:rPr>
              <a:t> Une prise en charge des SNP aujourd’hui dégradée et sous-tension</a:t>
            </a:r>
          </a:p>
          <a:p>
            <a:endParaRPr lang="fr-FR" sz="1050" dirty="0"/>
          </a:p>
          <a:p>
            <a:r>
              <a:rPr lang="fr-FR" sz="1050" b="0" dirty="0"/>
              <a:t>1 médecin sur 2 refuse de nouveaux patients en tant que médecin traitant et augmente ainsi les délais de prise de rendez-vous,</a:t>
            </a:r>
          </a:p>
          <a:p>
            <a:endParaRPr lang="fr-FR" sz="1050" b="0" dirty="0"/>
          </a:p>
          <a:p>
            <a:r>
              <a:rPr lang="fr-FR" sz="1050" b="0" dirty="0"/>
              <a:t>Près de 80 % des médecins généralistes déclarent des difficultés de prise en charge de leurs patients : les créneaux disponibles peuvent être rapidement saturés,</a:t>
            </a:r>
          </a:p>
          <a:p>
            <a:endParaRPr lang="fr-FR" sz="1050" b="0" dirty="0"/>
          </a:p>
          <a:p>
            <a:r>
              <a:rPr lang="fr-FR" sz="1050" b="0" dirty="0"/>
              <a:t>Les temps d’attente pour obtenir un RDV sont plus longs dans les communes où l’accessibilité géographique aux professionnels de santé est faible,</a:t>
            </a:r>
          </a:p>
          <a:p>
            <a:endParaRPr lang="fr-FR" sz="1050" b="0" dirty="0"/>
          </a:p>
          <a:p>
            <a:r>
              <a:rPr lang="fr-FR" sz="1050" b="0" dirty="0"/>
              <a:t>20% de passages évitables aux urgences pour la Cour des Comptes (15 % de patients en CCMU 1 et 5 % de patients en CCMU 2) et 43% des passages relèveraient d’une prise en charge en ville.</a:t>
            </a:r>
          </a:p>
        </p:txBody>
      </p:sp>
      <p:sp>
        <p:nvSpPr>
          <p:cNvPr id="19" name="ZoneTexte 18">
            <a:extLst>
              <a:ext uri="{FF2B5EF4-FFF2-40B4-BE49-F238E27FC236}">
                <a16:creationId xmlns:a16="http://schemas.microsoft.com/office/drawing/2014/main" id="{CA6E7026-DFEB-4EC7-BFB4-E2D0AC2A7698}"/>
              </a:ext>
            </a:extLst>
          </p:cNvPr>
          <p:cNvSpPr txBox="1"/>
          <p:nvPr/>
        </p:nvSpPr>
        <p:spPr>
          <a:xfrm>
            <a:off x="3855241" y="6617769"/>
            <a:ext cx="2691879" cy="2677656"/>
          </a:xfrm>
          <a:prstGeom prst="rect">
            <a:avLst/>
          </a:prstGeom>
          <a:solidFill>
            <a:schemeClr val="bg2"/>
          </a:solidFill>
          <a:ln>
            <a:solidFill>
              <a:srgbClr val="009BAF"/>
            </a:solidFill>
          </a:ln>
        </p:spPr>
        <p:txBody>
          <a:bodyPr wrap="square">
            <a:spAutoFit/>
          </a:bodyPr>
          <a:lstStyle>
            <a:defPPr>
              <a:defRPr lang="fr-FR"/>
            </a:defPPr>
            <a:lvl1pPr>
              <a:defRPr sz="1400" b="1">
                <a:effectLst/>
                <a:latin typeface="+mj-lt"/>
                <a:ea typeface="Calibri" panose="020F0502020204030204" pitchFamily="34" charset="0"/>
                <a:cs typeface="Times New Roman" panose="02020603050405020304" pitchFamily="18" charset="0"/>
              </a:defRPr>
            </a:lvl1pPr>
          </a:lstStyle>
          <a:p>
            <a:endParaRPr lang="fr-FR" sz="1050" dirty="0">
              <a:solidFill>
                <a:srgbClr val="009BAF"/>
              </a:solidFill>
            </a:endParaRPr>
          </a:p>
          <a:p>
            <a:r>
              <a:rPr lang="fr-FR" sz="1050" dirty="0">
                <a:solidFill>
                  <a:srgbClr val="009BAF"/>
                </a:solidFill>
              </a:rPr>
              <a:t>OCCITANIE</a:t>
            </a:r>
            <a:r>
              <a:rPr lang="fr-FR" sz="1050" b="0" dirty="0">
                <a:solidFill>
                  <a:srgbClr val="009BAF"/>
                </a:solidFill>
              </a:rPr>
              <a:t> : une situation </a:t>
            </a:r>
            <a:r>
              <a:rPr lang="fr-FR" sz="1050" b="0">
                <a:solidFill>
                  <a:srgbClr val="009BAF"/>
                </a:solidFill>
              </a:rPr>
              <a:t>préoccupante voire </a:t>
            </a:r>
            <a:r>
              <a:rPr lang="fr-FR" sz="1050" b="0" dirty="0">
                <a:solidFill>
                  <a:srgbClr val="009BAF"/>
                </a:solidFill>
              </a:rPr>
              <a:t>alarmante sur certains territoires</a:t>
            </a:r>
          </a:p>
          <a:p>
            <a:endParaRPr lang="fr-FR" sz="1050" dirty="0"/>
          </a:p>
          <a:p>
            <a:r>
              <a:rPr lang="fr-FR" sz="1050" b="0" dirty="0"/>
              <a:t>Diminution de la densité médicale de 8 % entre 2012 et 2021 et diminution de 11% de la densité standardisée de médecins généralistes entre 2012 et 2021. </a:t>
            </a:r>
          </a:p>
          <a:p>
            <a:endParaRPr lang="fr-FR" sz="1050" b="0" dirty="0"/>
          </a:p>
          <a:p>
            <a:r>
              <a:rPr lang="fr-FR" sz="1050" b="0" dirty="0"/>
              <a:t>33,4 % des médecins généralistes de notre région ont plus de 60 ans en 2020, </a:t>
            </a:r>
          </a:p>
          <a:p>
            <a:endParaRPr lang="fr-FR" sz="1050" b="0" dirty="0"/>
          </a:p>
          <a:p>
            <a:r>
              <a:rPr lang="fr-FR" sz="1050" b="0" dirty="0"/>
              <a:t>A noter une baisse plus significative à l’Ouest, et dans certains territoires où la situation est déjà alarmante alors que la désertification médicale s’accélère</a:t>
            </a:r>
            <a:r>
              <a:rPr lang="fr-FR" sz="1050" dirty="0"/>
              <a:t>.</a:t>
            </a:r>
          </a:p>
        </p:txBody>
      </p:sp>
      <p:sp>
        <p:nvSpPr>
          <p:cNvPr id="21" name="ZoneTexte 20">
            <a:extLst>
              <a:ext uri="{FF2B5EF4-FFF2-40B4-BE49-F238E27FC236}">
                <a16:creationId xmlns:a16="http://schemas.microsoft.com/office/drawing/2014/main" id="{2801844C-F4C6-A4C1-F90C-1D8039BF9125}"/>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22" name="Espace réservé du numéro de diapositive 34">
            <a:extLst>
              <a:ext uri="{FF2B5EF4-FFF2-40B4-BE49-F238E27FC236}">
                <a16:creationId xmlns:a16="http://schemas.microsoft.com/office/drawing/2014/main" id="{49C825AC-0013-1B0E-A123-53DE33E91FDC}"/>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11</a:t>
            </a:fld>
            <a:endParaRPr lang="fr-FR">
              <a:solidFill>
                <a:schemeClr val="bg1"/>
              </a:solidFill>
            </a:endParaRPr>
          </a:p>
        </p:txBody>
      </p:sp>
      <p:sp>
        <p:nvSpPr>
          <p:cNvPr id="3" name="ZoneTexte 2">
            <a:extLst>
              <a:ext uri="{FF2B5EF4-FFF2-40B4-BE49-F238E27FC236}">
                <a16:creationId xmlns:a16="http://schemas.microsoft.com/office/drawing/2014/main" id="{CCED27C6-C9F5-63C3-9F6A-0EC4007C6073}"/>
              </a:ext>
            </a:extLst>
          </p:cNvPr>
          <p:cNvSpPr txBox="1"/>
          <p:nvPr/>
        </p:nvSpPr>
        <p:spPr>
          <a:xfrm>
            <a:off x="409088" y="334562"/>
            <a:ext cx="806203" cy="806203"/>
          </a:xfrm>
          <a:prstGeom prst="rect">
            <a:avLst/>
          </a:prstGeom>
          <a:solidFill>
            <a:srgbClr val="009BAF"/>
          </a:solidFill>
        </p:spPr>
        <p:txBody>
          <a:bodyPr wrap="square" rtlCol="0" anchor="ctr">
            <a:noAutofit/>
          </a:bodyPr>
          <a:lstStyle/>
          <a:p>
            <a:pPr algn="ctr"/>
            <a:r>
              <a:rPr lang="fr-FR" sz="4022" dirty="0">
                <a:solidFill>
                  <a:schemeClr val="bg1"/>
                </a:solidFill>
              </a:rPr>
              <a:t>3</a:t>
            </a:r>
          </a:p>
        </p:txBody>
      </p:sp>
    </p:spTree>
    <p:extLst>
      <p:ext uri="{BB962C8B-B14F-4D97-AF65-F5344CB8AC3E}">
        <p14:creationId xmlns:p14="http://schemas.microsoft.com/office/powerpoint/2010/main" val="567803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dessin au trait&#10;&#10;Description générée automatiquement">
            <a:extLst>
              <a:ext uri="{FF2B5EF4-FFF2-40B4-BE49-F238E27FC236}">
                <a16:creationId xmlns:a16="http://schemas.microsoft.com/office/drawing/2014/main" id="{6C6F1D45-6651-7DBA-2655-5508BDDE85D3}"/>
              </a:ext>
            </a:extLst>
          </p:cNvPr>
          <p:cNvPicPr>
            <a:picLocks noChangeAspect="1"/>
          </p:cNvPicPr>
          <p:nvPr/>
        </p:nvPicPr>
        <p:blipFill rotWithShape="1">
          <a:blip r:embed="rId2">
            <a:extLst>
              <a:ext uri="{28A0092B-C50C-407E-A947-70E740481C1C}">
                <a14:useLocalDpi xmlns:a14="http://schemas.microsoft.com/office/drawing/2010/main" val="0"/>
              </a:ext>
            </a:extLst>
          </a:blip>
          <a:srcRect l="15058" t="-9340"/>
          <a:stretch/>
        </p:blipFill>
        <p:spPr>
          <a:xfrm>
            <a:off x="200689" y="6647509"/>
            <a:ext cx="3202386" cy="2394965"/>
          </a:xfrm>
          <a:prstGeom prst="rect">
            <a:avLst/>
          </a:prstGeom>
        </p:spPr>
      </p:pic>
      <p:pic>
        <p:nvPicPr>
          <p:cNvPr id="20" name="Image 19">
            <a:extLst>
              <a:ext uri="{FF2B5EF4-FFF2-40B4-BE49-F238E27FC236}">
                <a16:creationId xmlns:a16="http://schemas.microsoft.com/office/drawing/2014/main" id="{12F11D17-A884-BC71-15F8-EF3326453E45}"/>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284998" y="4528038"/>
            <a:ext cx="288373" cy="219107"/>
          </a:xfrm>
          <a:prstGeom prst="rect">
            <a:avLst/>
          </a:prstGeom>
        </p:spPr>
      </p:pic>
      <p:sp>
        <p:nvSpPr>
          <p:cNvPr id="18" name="Ellipse 17">
            <a:extLst>
              <a:ext uri="{FF2B5EF4-FFF2-40B4-BE49-F238E27FC236}">
                <a16:creationId xmlns:a16="http://schemas.microsoft.com/office/drawing/2014/main" id="{61FBF868-B023-0CE5-8B54-474452AD4BBA}"/>
              </a:ext>
            </a:extLst>
          </p:cNvPr>
          <p:cNvSpPr/>
          <p:nvPr/>
        </p:nvSpPr>
        <p:spPr>
          <a:xfrm>
            <a:off x="641324" y="1863381"/>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7" name="ZoneTexte 6">
            <a:extLst>
              <a:ext uri="{FF2B5EF4-FFF2-40B4-BE49-F238E27FC236}">
                <a16:creationId xmlns:a16="http://schemas.microsoft.com/office/drawing/2014/main" id="{E2AC240C-E38F-7C10-F370-8AB1BF25B93E}"/>
              </a:ext>
            </a:extLst>
          </p:cNvPr>
          <p:cNvSpPr txBox="1"/>
          <p:nvPr/>
        </p:nvSpPr>
        <p:spPr>
          <a:xfrm>
            <a:off x="1393091" y="334562"/>
            <a:ext cx="5553810" cy="830997"/>
          </a:xfrm>
          <a:prstGeom prst="rect">
            <a:avLst/>
          </a:prstGeom>
          <a:noFill/>
          <a:ln>
            <a:noFill/>
          </a:ln>
        </p:spPr>
        <p:txBody>
          <a:bodyPr wrap="square" rtlCol="0">
            <a:spAutoFit/>
          </a:bodyPr>
          <a:lstStyle/>
          <a:p>
            <a:r>
              <a:rPr lang="fr-FR" sz="2400" dirty="0">
                <a:latin typeface="+mj-lt"/>
              </a:rPr>
              <a:t>La dynamique CPTS : un levier pour construire une réponse coordonnée</a:t>
            </a:r>
            <a:endParaRPr lang="fr-FR" sz="2400" dirty="0">
              <a:solidFill>
                <a:srgbClr val="000000"/>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12" name="ZoneTexte 11">
            <a:extLst>
              <a:ext uri="{FF2B5EF4-FFF2-40B4-BE49-F238E27FC236}">
                <a16:creationId xmlns:a16="http://schemas.microsoft.com/office/drawing/2014/main" id="{077BF95F-6919-8B85-D396-3ADEB5A7362D}"/>
              </a:ext>
            </a:extLst>
          </p:cNvPr>
          <p:cNvSpPr txBox="1"/>
          <p:nvPr/>
        </p:nvSpPr>
        <p:spPr>
          <a:xfrm>
            <a:off x="911324" y="2133381"/>
            <a:ext cx="5267152" cy="1277273"/>
          </a:xfrm>
          <a:prstGeom prst="rect">
            <a:avLst/>
          </a:prstGeom>
          <a:noFill/>
          <a:ln>
            <a:solidFill>
              <a:srgbClr val="009BAF"/>
            </a:solidFill>
          </a:ln>
        </p:spPr>
        <p:txBody>
          <a:bodyPr wrap="square">
            <a:spAutoFit/>
          </a:bodyPr>
          <a:lstStyle>
            <a:defPPr>
              <a:defRPr lang="fr-FR"/>
            </a:defPPr>
            <a:lvl1pPr>
              <a:defRPr sz="1600" b="1">
                <a:effectLst/>
                <a:latin typeface="+mj-lt"/>
                <a:ea typeface="Calibri" panose="020F0502020204030204" pitchFamily="34" charset="0"/>
                <a:cs typeface="Times New Roman" panose="02020603050405020304" pitchFamily="18" charset="0"/>
              </a:defRPr>
            </a:lvl1pPr>
          </a:lstStyle>
          <a:p>
            <a:r>
              <a:rPr lang="fr-FR" sz="1100" b="0"/>
              <a:t>Les </a:t>
            </a:r>
            <a:r>
              <a:rPr lang="fr-FR" sz="1100" b="0" dirty="0"/>
              <a:t>missions portées par les communautés professionnelles territoriales de santé (CPTS) sont définies dans le cadre de l’accord conventionnel interprofessionnel (ACI). </a:t>
            </a:r>
          </a:p>
          <a:p>
            <a:endParaRPr lang="fr-FR" sz="1100" b="0" dirty="0"/>
          </a:p>
          <a:p>
            <a:r>
              <a:rPr lang="fr-FR" sz="1100" b="0" dirty="0"/>
              <a:t>Les communautés professionnelles ont vocation à favoriser l’accès aux soins au travers, notamment, de deux actions : </a:t>
            </a:r>
          </a:p>
          <a:p>
            <a:pPr marL="130596" indent="-130596">
              <a:buFont typeface="Arial" panose="020B0604020202020204" pitchFamily="34" charset="0"/>
              <a:buChar char="•"/>
            </a:pPr>
            <a:r>
              <a:rPr lang="fr-FR" sz="1100" b="0" dirty="0"/>
              <a:t>Faciliter l’accès à un médecin traitant, </a:t>
            </a:r>
          </a:p>
          <a:p>
            <a:pPr marL="130596" indent="-130596">
              <a:buFont typeface="Arial" panose="020B0604020202020204" pitchFamily="34" charset="0"/>
              <a:buChar char="•"/>
            </a:pPr>
            <a:r>
              <a:rPr lang="fr-FR" sz="1100" b="0" dirty="0"/>
              <a:t>Améliorer la prise en charge des soins non programmés. </a:t>
            </a:r>
          </a:p>
        </p:txBody>
      </p:sp>
      <p:sp>
        <p:nvSpPr>
          <p:cNvPr id="19" name="ZoneTexte 18">
            <a:extLst>
              <a:ext uri="{FF2B5EF4-FFF2-40B4-BE49-F238E27FC236}">
                <a16:creationId xmlns:a16="http://schemas.microsoft.com/office/drawing/2014/main" id="{CC13262E-83C1-1639-52B9-5A9A4C2408B0}"/>
              </a:ext>
            </a:extLst>
          </p:cNvPr>
          <p:cNvSpPr txBox="1"/>
          <p:nvPr/>
        </p:nvSpPr>
        <p:spPr>
          <a:xfrm>
            <a:off x="531905" y="4637592"/>
            <a:ext cx="2041329" cy="1569660"/>
          </a:xfrm>
          <a:prstGeom prst="rect">
            <a:avLst/>
          </a:prstGeom>
          <a:noFill/>
        </p:spPr>
        <p:txBody>
          <a:bodyPr wrap="square">
            <a:spAutoFit/>
          </a:bodyPr>
          <a:lstStyle/>
          <a:p>
            <a:r>
              <a:rPr lang="fr-FR" sz="1600" b="1" dirty="0">
                <a:solidFill>
                  <a:schemeClr val="accent2"/>
                </a:solidFill>
                <a:latin typeface="+mj-lt"/>
                <a:ea typeface="Calibri" panose="020F0502020204030204" pitchFamily="34" charset="0"/>
                <a:cs typeface="Times New Roman" panose="02020603050405020304" pitchFamily="18" charset="0"/>
              </a:rPr>
              <a:t>Les acteurs de </a:t>
            </a:r>
            <a:r>
              <a:rPr lang="fr-FR" sz="1600" b="1">
                <a:solidFill>
                  <a:schemeClr val="accent2"/>
                </a:solidFill>
                <a:latin typeface="+mj-lt"/>
                <a:ea typeface="Calibri" panose="020F0502020204030204" pitchFamily="34" charset="0"/>
                <a:cs typeface="Times New Roman" panose="02020603050405020304" pitchFamily="18" charset="0"/>
              </a:rPr>
              <a:t>santé prennent </a:t>
            </a:r>
            <a:r>
              <a:rPr lang="fr-FR" sz="1600" b="1" dirty="0">
                <a:solidFill>
                  <a:schemeClr val="accent2"/>
                </a:solidFill>
                <a:latin typeface="+mj-lt"/>
                <a:ea typeface="Calibri" panose="020F0502020204030204" pitchFamily="34" charset="0"/>
                <a:cs typeface="Times New Roman" panose="02020603050405020304" pitchFamily="18" charset="0"/>
              </a:rPr>
              <a:t>l’initiative</a:t>
            </a:r>
            <a:r>
              <a:rPr lang="fr-FR" sz="1600" dirty="0">
                <a:solidFill>
                  <a:schemeClr val="accent2"/>
                </a:solidFill>
                <a:latin typeface="+mj-lt"/>
                <a:ea typeface="Calibri" panose="020F0502020204030204" pitchFamily="34" charset="0"/>
                <a:cs typeface="Times New Roman" panose="02020603050405020304" pitchFamily="18" charset="0"/>
              </a:rPr>
              <a:t> de </a:t>
            </a:r>
            <a:r>
              <a:rPr lang="fr-FR" sz="1600" b="1" dirty="0">
                <a:solidFill>
                  <a:schemeClr val="accent2"/>
                </a:solidFill>
                <a:latin typeface="+mj-lt"/>
                <a:ea typeface="Calibri" panose="020F0502020204030204" pitchFamily="34" charset="0"/>
                <a:cs typeface="Times New Roman" panose="02020603050405020304" pitchFamily="18" charset="0"/>
              </a:rPr>
              <a:t>s’organiser </a:t>
            </a:r>
            <a:r>
              <a:rPr lang="fr-FR" sz="1600" dirty="0">
                <a:solidFill>
                  <a:schemeClr val="accent2"/>
                </a:solidFill>
                <a:latin typeface="+mj-lt"/>
                <a:ea typeface="Calibri" panose="020F0502020204030204" pitchFamily="34" charset="0"/>
                <a:cs typeface="Times New Roman" panose="02020603050405020304" pitchFamily="18" charset="0"/>
              </a:rPr>
              <a:t>afin d’améliorer la prise en charge des soins non programmés</a:t>
            </a:r>
          </a:p>
        </p:txBody>
      </p:sp>
      <p:sp>
        <p:nvSpPr>
          <p:cNvPr id="22" name="ZoneTexte 21">
            <a:extLst>
              <a:ext uri="{FF2B5EF4-FFF2-40B4-BE49-F238E27FC236}">
                <a16:creationId xmlns:a16="http://schemas.microsoft.com/office/drawing/2014/main" id="{17AF162F-C907-1313-F5D9-A4494A58CF5E}"/>
              </a:ext>
            </a:extLst>
          </p:cNvPr>
          <p:cNvSpPr txBox="1"/>
          <p:nvPr/>
        </p:nvSpPr>
        <p:spPr>
          <a:xfrm>
            <a:off x="2976090" y="3792975"/>
            <a:ext cx="3202386" cy="5001369"/>
          </a:xfrm>
          <a:prstGeom prst="rect">
            <a:avLst/>
          </a:prstGeom>
          <a:noFill/>
        </p:spPr>
        <p:txBody>
          <a:bodyPr wrap="square">
            <a:spAutoFit/>
          </a:bodyPr>
          <a:lstStyle/>
          <a:p>
            <a:pPr algn="just"/>
            <a:r>
              <a:rPr lang="fr-FR" sz="1100" dirty="0">
                <a:latin typeface="+mj-lt"/>
              </a:rPr>
              <a:t>Les CPTS sont pilotées par les professionnels de santé. </a:t>
            </a:r>
          </a:p>
          <a:p>
            <a:pPr algn="just"/>
            <a:r>
              <a:rPr lang="fr-FR" sz="1100" dirty="0">
                <a:latin typeface="+mj-lt"/>
              </a:rPr>
              <a:t>Le niveau de coordination à l’échelle des territoires permet ainsi aux acteurs de santé d’un territoire de prendre l’initiative de s’organiser eux-mêmes afin :</a:t>
            </a:r>
          </a:p>
          <a:p>
            <a:pPr marL="130596" indent="-130596" algn="just">
              <a:buFont typeface="Arial" panose="020B0604020202020204" pitchFamily="34" charset="0"/>
              <a:buChar char="•"/>
            </a:pPr>
            <a:r>
              <a:rPr lang="fr-FR" sz="1100" dirty="0">
                <a:latin typeface="+mj-lt"/>
              </a:rPr>
              <a:t>D’améliorer la prise en charge de leurs patients </a:t>
            </a:r>
          </a:p>
          <a:p>
            <a:pPr marL="130596" indent="-130596" algn="just">
              <a:buFont typeface="Arial" panose="020B0604020202020204" pitchFamily="34" charset="0"/>
              <a:buChar char="•"/>
            </a:pPr>
            <a:r>
              <a:rPr lang="fr-FR" sz="1100" dirty="0">
                <a:latin typeface="+mj-lt"/>
              </a:rPr>
              <a:t>D’apporter un soutien aux professionnels dans leur exercice, </a:t>
            </a:r>
          </a:p>
          <a:p>
            <a:pPr marL="130596" indent="-130596" algn="just">
              <a:buFont typeface="Arial" panose="020B0604020202020204" pitchFamily="34" charset="0"/>
              <a:buChar char="•"/>
            </a:pPr>
            <a:r>
              <a:rPr lang="fr-FR" sz="1100" dirty="0">
                <a:latin typeface="+mj-lt"/>
              </a:rPr>
              <a:t>De faciliter les parcours de soins entre ville et hôpital,</a:t>
            </a:r>
          </a:p>
          <a:p>
            <a:pPr marL="130596" indent="-130596" algn="just">
              <a:buFont typeface="Arial" panose="020B0604020202020204" pitchFamily="34" charset="0"/>
              <a:buChar char="•"/>
            </a:pPr>
            <a:r>
              <a:rPr lang="fr-FR" sz="1100" dirty="0">
                <a:latin typeface="+mj-lt"/>
              </a:rPr>
              <a:t>De mobiliser les acteurs du maintien à domicile, </a:t>
            </a:r>
          </a:p>
          <a:p>
            <a:pPr marL="130596" indent="-130596" algn="just">
              <a:buFont typeface="Arial" panose="020B0604020202020204" pitchFamily="34" charset="0"/>
              <a:buChar char="•"/>
            </a:pPr>
            <a:r>
              <a:rPr lang="fr-FR" sz="1100" dirty="0">
                <a:latin typeface="+mj-lt"/>
              </a:rPr>
              <a:t>De communiquer auprès de la population et des acteurs de santé. </a:t>
            </a:r>
          </a:p>
          <a:p>
            <a:pPr marL="130596" indent="-130596" algn="just">
              <a:buFont typeface="Arial" panose="020B0604020202020204" pitchFamily="34" charset="0"/>
              <a:buChar char="•"/>
            </a:pPr>
            <a:endParaRPr lang="fr-FR" sz="1100" dirty="0">
              <a:latin typeface="+mj-lt"/>
            </a:endParaRPr>
          </a:p>
          <a:p>
            <a:pPr algn="just"/>
            <a:r>
              <a:rPr lang="fr-FR" sz="1100" dirty="0">
                <a:latin typeface="+mj-lt"/>
              </a:rPr>
              <a:t>Les demandes de SNP ont lieu le plus souvent pendant les heures d’ouverture des cabinets, elles relèvent de l’activité habituelle des professionnels de santé mais ces derniers peuvent ne pas être disponibles. </a:t>
            </a:r>
          </a:p>
          <a:p>
            <a:pPr algn="just"/>
            <a:endParaRPr lang="fr-FR" sz="1100" dirty="0">
              <a:latin typeface="+mj-lt"/>
            </a:endParaRPr>
          </a:p>
          <a:p>
            <a:pPr algn="just"/>
            <a:r>
              <a:rPr lang="fr-FR" sz="1100" dirty="0">
                <a:latin typeface="+mj-lt"/>
              </a:rPr>
              <a:t>Cette mission implique les médecins de premier recours et de second recours, ainsi que les autres professions de santé concernées dans leurs champs de compétences respectifs.</a:t>
            </a:r>
          </a:p>
          <a:p>
            <a:pPr algn="just"/>
            <a:endParaRPr lang="fr-FR" sz="1100" dirty="0">
              <a:latin typeface="+mj-lt"/>
            </a:endParaRPr>
          </a:p>
          <a:p>
            <a:pPr algn="just"/>
            <a:r>
              <a:rPr lang="fr-FR" sz="1100" dirty="0">
                <a:latin typeface="+mj-lt"/>
              </a:rPr>
              <a:t>L’organisation pluriprofessionnelle de la CPTS doit permettre la prise en charge le jour-même ou dans les 48 heures de la demande de soins non programmés d’un patient du territoire</a:t>
            </a:r>
          </a:p>
        </p:txBody>
      </p:sp>
      <p:sp>
        <p:nvSpPr>
          <p:cNvPr id="13" name="ZoneTexte 12">
            <a:extLst>
              <a:ext uri="{FF2B5EF4-FFF2-40B4-BE49-F238E27FC236}">
                <a16:creationId xmlns:a16="http://schemas.microsoft.com/office/drawing/2014/main" id="{F5720C3D-BD11-1FDA-D39D-16A065757C6E}"/>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4" name="Espace réservé du numéro de diapositive 34">
            <a:extLst>
              <a:ext uri="{FF2B5EF4-FFF2-40B4-BE49-F238E27FC236}">
                <a16:creationId xmlns:a16="http://schemas.microsoft.com/office/drawing/2014/main" id="{77A691D2-F018-9E1D-E60C-AEB01D10441D}"/>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12</a:t>
            </a:fld>
            <a:endParaRPr lang="fr-FR">
              <a:solidFill>
                <a:schemeClr val="bg1"/>
              </a:solidFill>
            </a:endParaRPr>
          </a:p>
        </p:txBody>
      </p:sp>
      <p:sp>
        <p:nvSpPr>
          <p:cNvPr id="3" name="ZoneTexte 2">
            <a:extLst>
              <a:ext uri="{FF2B5EF4-FFF2-40B4-BE49-F238E27FC236}">
                <a16:creationId xmlns:a16="http://schemas.microsoft.com/office/drawing/2014/main" id="{EFA224D2-ECF5-18C1-4712-FBA117274B91}"/>
              </a:ext>
            </a:extLst>
          </p:cNvPr>
          <p:cNvSpPr txBox="1"/>
          <p:nvPr/>
        </p:nvSpPr>
        <p:spPr>
          <a:xfrm>
            <a:off x="409088" y="334562"/>
            <a:ext cx="806203" cy="806203"/>
          </a:xfrm>
          <a:prstGeom prst="rect">
            <a:avLst/>
          </a:prstGeom>
          <a:solidFill>
            <a:srgbClr val="009BAF"/>
          </a:solidFill>
        </p:spPr>
        <p:txBody>
          <a:bodyPr wrap="square" rtlCol="0" anchor="ctr">
            <a:noAutofit/>
          </a:bodyPr>
          <a:lstStyle/>
          <a:p>
            <a:pPr algn="ctr"/>
            <a:r>
              <a:rPr lang="fr-FR" sz="4022" dirty="0">
                <a:solidFill>
                  <a:schemeClr val="bg1"/>
                </a:solidFill>
              </a:rPr>
              <a:t>4</a:t>
            </a:r>
          </a:p>
        </p:txBody>
      </p:sp>
    </p:spTree>
    <p:extLst>
      <p:ext uri="{BB962C8B-B14F-4D97-AF65-F5344CB8AC3E}">
        <p14:creationId xmlns:p14="http://schemas.microsoft.com/office/powerpoint/2010/main" val="355401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AC53DF1-DCCE-B1B5-2A3F-1045C2FE8217}"/>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flipH="1">
            <a:off x="8185" y="1681517"/>
            <a:ext cx="419160" cy="318480"/>
          </a:xfrm>
          <a:prstGeom prst="rect">
            <a:avLst/>
          </a:prstGeom>
        </p:spPr>
      </p:pic>
      <p:sp>
        <p:nvSpPr>
          <p:cNvPr id="110" name="Ellipse 109">
            <a:extLst>
              <a:ext uri="{FF2B5EF4-FFF2-40B4-BE49-F238E27FC236}">
                <a16:creationId xmlns:a16="http://schemas.microsoft.com/office/drawing/2014/main" id="{AEC313C7-E792-7D58-0ACE-A8A4DFF21887}"/>
              </a:ext>
            </a:extLst>
          </p:cNvPr>
          <p:cNvSpPr/>
          <p:nvPr/>
        </p:nvSpPr>
        <p:spPr>
          <a:xfrm>
            <a:off x="3286029" y="3050111"/>
            <a:ext cx="576000" cy="576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93" name="Ellipse 92">
            <a:extLst>
              <a:ext uri="{FF2B5EF4-FFF2-40B4-BE49-F238E27FC236}">
                <a16:creationId xmlns:a16="http://schemas.microsoft.com/office/drawing/2014/main" id="{2D676043-65FD-68F3-2A6F-1EDF431D9986}"/>
              </a:ext>
            </a:extLst>
          </p:cNvPr>
          <p:cNvSpPr/>
          <p:nvPr/>
        </p:nvSpPr>
        <p:spPr>
          <a:xfrm>
            <a:off x="2240943" y="6749833"/>
            <a:ext cx="576000" cy="576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91" name="Ellipse 90">
            <a:extLst>
              <a:ext uri="{FF2B5EF4-FFF2-40B4-BE49-F238E27FC236}">
                <a16:creationId xmlns:a16="http://schemas.microsoft.com/office/drawing/2014/main" id="{72C6959B-38FC-74C8-AC57-4FE89B70B6C8}"/>
              </a:ext>
            </a:extLst>
          </p:cNvPr>
          <p:cNvSpPr/>
          <p:nvPr/>
        </p:nvSpPr>
        <p:spPr>
          <a:xfrm>
            <a:off x="3832754" y="5140930"/>
            <a:ext cx="576000" cy="576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90" name="Ellipse 89">
            <a:extLst>
              <a:ext uri="{FF2B5EF4-FFF2-40B4-BE49-F238E27FC236}">
                <a16:creationId xmlns:a16="http://schemas.microsoft.com/office/drawing/2014/main" id="{4D7D658A-BFA5-DCB3-7AA5-F8D27E4BEFB7}"/>
              </a:ext>
            </a:extLst>
          </p:cNvPr>
          <p:cNvSpPr/>
          <p:nvPr/>
        </p:nvSpPr>
        <p:spPr>
          <a:xfrm>
            <a:off x="3627987" y="6320226"/>
            <a:ext cx="576000" cy="576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89" name="Ellipse 88">
            <a:extLst>
              <a:ext uri="{FF2B5EF4-FFF2-40B4-BE49-F238E27FC236}">
                <a16:creationId xmlns:a16="http://schemas.microsoft.com/office/drawing/2014/main" id="{2B507D3B-EF3E-EAE6-FC2F-8F5097D2A3D9}"/>
              </a:ext>
            </a:extLst>
          </p:cNvPr>
          <p:cNvSpPr/>
          <p:nvPr/>
        </p:nvSpPr>
        <p:spPr>
          <a:xfrm>
            <a:off x="3718052" y="3940970"/>
            <a:ext cx="576000" cy="576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87" name="Ellipse 86">
            <a:extLst>
              <a:ext uri="{FF2B5EF4-FFF2-40B4-BE49-F238E27FC236}">
                <a16:creationId xmlns:a16="http://schemas.microsoft.com/office/drawing/2014/main" id="{872E371C-4661-C672-3A56-91E4C33B3FE4}"/>
              </a:ext>
            </a:extLst>
          </p:cNvPr>
          <p:cNvSpPr/>
          <p:nvPr/>
        </p:nvSpPr>
        <p:spPr>
          <a:xfrm>
            <a:off x="747871" y="6667026"/>
            <a:ext cx="576000" cy="576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69" name="Ellipse 68">
            <a:extLst>
              <a:ext uri="{FF2B5EF4-FFF2-40B4-BE49-F238E27FC236}">
                <a16:creationId xmlns:a16="http://schemas.microsoft.com/office/drawing/2014/main" id="{B83F6877-855C-DC5C-E12D-5D1F09A31155}"/>
              </a:ext>
            </a:extLst>
          </p:cNvPr>
          <p:cNvSpPr/>
          <p:nvPr/>
        </p:nvSpPr>
        <p:spPr>
          <a:xfrm>
            <a:off x="577067" y="4072754"/>
            <a:ext cx="1152000" cy="1152000"/>
          </a:xfrm>
          <a:prstGeom prst="ellipse">
            <a:avLst/>
          </a:prstGeom>
          <a:solidFill>
            <a:srgbClr val="009BA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dirty="0">
                <a:solidFill>
                  <a:schemeClr val="bg1"/>
                </a:solidFill>
                <a:latin typeface="+mj-lt"/>
              </a:rPr>
              <a:t>Demandes de Soins Non Programmés</a:t>
            </a:r>
          </a:p>
        </p:txBody>
      </p:sp>
      <p:sp>
        <p:nvSpPr>
          <p:cNvPr id="71" name="Ellipse 70">
            <a:extLst>
              <a:ext uri="{FF2B5EF4-FFF2-40B4-BE49-F238E27FC236}">
                <a16:creationId xmlns:a16="http://schemas.microsoft.com/office/drawing/2014/main" id="{C6A41E1A-18C4-5D10-72E1-455FA4A0A65A}"/>
              </a:ext>
            </a:extLst>
          </p:cNvPr>
          <p:cNvSpPr/>
          <p:nvPr/>
        </p:nvSpPr>
        <p:spPr>
          <a:xfrm>
            <a:off x="3261299" y="2144033"/>
            <a:ext cx="1152000" cy="1152000"/>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dirty="0">
                <a:solidFill>
                  <a:schemeClr val="tx2"/>
                </a:solidFill>
                <a:latin typeface="+mj-lt"/>
              </a:rPr>
              <a:t>Médecin traitant</a:t>
            </a:r>
          </a:p>
        </p:txBody>
      </p:sp>
      <p:cxnSp>
        <p:nvCxnSpPr>
          <p:cNvPr id="101" name="Connecteur droit avec flèche 100">
            <a:extLst>
              <a:ext uri="{FF2B5EF4-FFF2-40B4-BE49-F238E27FC236}">
                <a16:creationId xmlns:a16="http://schemas.microsoft.com/office/drawing/2014/main" id="{F2C3F222-F8D8-CC58-BEC7-7CC0E3184BCB}"/>
              </a:ext>
            </a:extLst>
          </p:cNvPr>
          <p:cNvCxnSpPr>
            <a:cxnSpLocks/>
            <a:stCxn id="69" idx="5"/>
            <a:endCxn id="71" idx="3"/>
          </p:cNvCxnSpPr>
          <p:nvPr/>
        </p:nvCxnSpPr>
        <p:spPr>
          <a:xfrm flipV="1">
            <a:off x="1560361" y="3127327"/>
            <a:ext cx="1869644" cy="1928721"/>
          </a:xfrm>
          <a:prstGeom prst="straightConnector1">
            <a:avLst/>
          </a:prstGeom>
          <a:ln w="63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6" name="ZoneTexte 105">
            <a:extLst>
              <a:ext uri="{FF2B5EF4-FFF2-40B4-BE49-F238E27FC236}">
                <a16:creationId xmlns:a16="http://schemas.microsoft.com/office/drawing/2014/main" id="{68AA06AB-4C84-91B9-8138-0199F5480544}"/>
              </a:ext>
            </a:extLst>
          </p:cNvPr>
          <p:cNvSpPr txBox="1"/>
          <p:nvPr/>
        </p:nvSpPr>
        <p:spPr>
          <a:xfrm>
            <a:off x="1371103" y="331234"/>
            <a:ext cx="5077809" cy="830997"/>
          </a:xfrm>
          <a:prstGeom prst="rect">
            <a:avLst/>
          </a:prstGeom>
          <a:noFill/>
          <a:ln>
            <a:noFill/>
          </a:ln>
        </p:spPr>
        <p:txBody>
          <a:bodyPr wrap="square" rtlCol="0">
            <a:spAutoFit/>
          </a:bodyPr>
          <a:lstStyle/>
          <a:p>
            <a:r>
              <a:rPr lang="fr-FR" sz="2400" dirty="0">
                <a:latin typeface="+mj-lt"/>
              </a:rPr>
              <a:t>Panorama de l’offre de prise en charge des Soins-Non-Programmés</a:t>
            </a:r>
          </a:p>
        </p:txBody>
      </p:sp>
      <p:sp>
        <p:nvSpPr>
          <p:cNvPr id="107" name="Ellipse 106">
            <a:extLst>
              <a:ext uri="{FF2B5EF4-FFF2-40B4-BE49-F238E27FC236}">
                <a16:creationId xmlns:a16="http://schemas.microsoft.com/office/drawing/2014/main" id="{5D8F5B2B-129B-45C2-12D6-BCFDC2B83DE4}"/>
              </a:ext>
            </a:extLst>
          </p:cNvPr>
          <p:cNvSpPr/>
          <p:nvPr/>
        </p:nvSpPr>
        <p:spPr>
          <a:xfrm>
            <a:off x="4120754" y="3650091"/>
            <a:ext cx="1152000" cy="1152000"/>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dirty="0">
                <a:solidFill>
                  <a:schemeClr val="tx2"/>
                </a:solidFill>
                <a:latin typeface="+mj-lt"/>
              </a:rPr>
              <a:t>Services des urgences</a:t>
            </a:r>
          </a:p>
        </p:txBody>
      </p:sp>
      <p:sp>
        <p:nvSpPr>
          <p:cNvPr id="108" name="Ellipse 107">
            <a:extLst>
              <a:ext uri="{FF2B5EF4-FFF2-40B4-BE49-F238E27FC236}">
                <a16:creationId xmlns:a16="http://schemas.microsoft.com/office/drawing/2014/main" id="{D8627A15-9668-DFF9-3E35-634227A7147D}"/>
              </a:ext>
            </a:extLst>
          </p:cNvPr>
          <p:cNvSpPr/>
          <p:nvPr/>
        </p:nvSpPr>
        <p:spPr>
          <a:xfrm>
            <a:off x="2192211" y="7115596"/>
            <a:ext cx="1152000" cy="1152000"/>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dirty="0">
                <a:solidFill>
                  <a:schemeClr val="tx2"/>
                </a:solidFill>
                <a:latin typeface="+mj-lt"/>
              </a:rPr>
              <a:t>Association de médecine libérale ou réseau spécialisé</a:t>
            </a:r>
          </a:p>
        </p:txBody>
      </p:sp>
      <p:sp>
        <p:nvSpPr>
          <p:cNvPr id="109" name="Ellipse 108">
            <a:extLst>
              <a:ext uri="{FF2B5EF4-FFF2-40B4-BE49-F238E27FC236}">
                <a16:creationId xmlns:a16="http://schemas.microsoft.com/office/drawing/2014/main" id="{BEA82783-848B-3BE3-0171-AD517F680998}"/>
              </a:ext>
            </a:extLst>
          </p:cNvPr>
          <p:cNvSpPr/>
          <p:nvPr/>
        </p:nvSpPr>
        <p:spPr>
          <a:xfrm>
            <a:off x="4104350" y="5158423"/>
            <a:ext cx="1152000" cy="1152000"/>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dirty="0">
                <a:solidFill>
                  <a:schemeClr val="tx2"/>
                </a:solidFill>
                <a:latin typeface="+mj-lt"/>
              </a:rPr>
              <a:t>Centres Médicaux de Soins Immédiats</a:t>
            </a:r>
          </a:p>
        </p:txBody>
      </p:sp>
      <p:sp>
        <p:nvSpPr>
          <p:cNvPr id="111" name="Ellipse 110">
            <a:extLst>
              <a:ext uri="{FF2B5EF4-FFF2-40B4-BE49-F238E27FC236}">
                <a16:creationId xmlns:a16="http://schemas.microsoft.com/office/drawing/2014/main" id="{790FD978-1FF5-2A4A-93DB-F2975CB8DE19}"/>
              </a:ext>
            </a:extLst>
          </p:cNvPr>
          <p:cNvSpPr/>
          <p:nvPr/>
        </p:nvSpPr>
        <p:spPr>
          <a:xfrm>
            <a:off x="3771647" y="6568048"/>
            <a:ext cx="1152000" cy="1152000"/>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dirty="0">
                <a:solidFill>
                  <a:schemeClr val="tx2"/>
                </a:solidFill>
                <a:latin typeface="+mj-lt"/>
              </a:rPr>
              <a:t>Exercice coordonné</a:t>
            </a:r>
          </a:p>
          <a:p>
            <a:pPr algn="ctr"/>
            <a:r>
              <a:rPr lang="fr-FR" sz="1200" dirty="0">
                <a:solidFill>
                  <a:schemeClr val="tx2"/>
                </a:solidFill>
                <a:latin typeface="+mj-lt"/>
              </a:rPr>
              <a:t>CPTS</a:t>
            </a:r>
          </a:p>
        </p:txBody>
      </p:sp>
      <p:cxnSp>
        <p:nvCxnSpPr>
          <p:cNvPr id="117" name="Connecteur droit avec flèche 116">
            <a:extLst>
              <a:ext uri="{FF2B5EF4-FFF2-40B4-BE49-F238E27FC236}">
                <a16:creationId xmlns:a16="http://schemas.microsoft.com/office/drawing/2014/main" id="{A7C5B422-1455-4FFF-00B5-92B81E770DE4}"/>
              </a:ext>
            </a:extLst>
          </p:cNvPr>
          <p:cNvCxnSpPr>
            <a:cxnSpLocks/>
            <a:stCxn id="69" idx="5"/>
            <a:endCxn id="107" idx="2"/>
          </p:cNvCxnSpPr>
          <p:nvPr/>
        </p:nvCxnSpPr>
        <p:spPr>
          <a:xfrm flipV="1">
            <a:off x="1560361" y="4226091"/>
            <a:ext cx="2560393" cy="829957"/>
          </a:xfrm>
          <a:prstGeom prst="straightConnector1">
            <a:avLst/>
          </a:prstGeom>
          <a:ln w="63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eur droit avec flèche 119">
            <a:extLst>
              <a:ext uri="{FF2B5EF4-FFF2-40B4-BE49-F238E27FC236}">
                <a16:creationId xmlns:a16="http://schemas.microsoft.com/office/drawing/2014/main" id="{36DA8C36-5FAA-F187-B6DD-F7273AB5F345}"/>
              </a:ext>
            </a:extLst>
          </p:cNvPr>
          <p:cNvCxnSpPr>
            <a:cxnSpLocks/>
            <a:stCxn id="69" idx="5"/>
            <a:endCxn id="111" idx="1"/>
          </p:cNvCxnSpPr>
          <p:nvPr/>
        </p:nvCxnSpPr>
        <p:spPr>
          <a:xfrm>
            <a:off x="1560361" y="5056048"/>
            <a:ext cx="2379992" cy="1680706"/>
          </a:xfrm>
          <a:prstGeom prst="straightConnector1">
            <a:avLst/>
          </a:prstGeom>
          <a:ln w="63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Connecteur droit avec flèche 122">
            <a:extLst>
              <a:ext uri="{FF2B5EF4-FFF2-40B4-BE49-F238E27FC236}">
                <a16:creationId xmlns:a16="http://schemas.microsoft.com/office/drawing/2014/main" id="{41780476-D2B2-9F82-C6B4-4E9C73A3589C}"/>
              </a:ext>
            </a:extLst>
          </p:cNvPr>
          <p:cNvCxnSpPr>
            <a:cxnSpLocks/>
            <a:stCxn id="69" idx="5"/>
            <a:endCxn id="109" idx="1"/>
          </p:cNvCxnSpPr>
          <p:nvPr/>
        </p:nvCxnSpPr>
        <p:spPr>
          <a:xfrm>
            <a:off x="1560361" y="5056048"/>
            <a:ext cx="2712695" cy="271081"/>
          </a:xfrm>
          <a:prstGeom prst="straightConnector1">
            <a:avLst/>
          </a:prstGeom>
          <a:ln w="63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onnecteur droit avec flèche 125">
            <a:extLst>
              <a:ext uri="{FF2B5EF4-FFF2-40B4-BE49-F238E27FC236}">
                <a16:creationId xmlns:a16="http://schemas.microsoft.com/office/drawing/2014/main" id="{7AB1D87D-5953-5A95-EF77-A443433548E7}"/>
              </a:ext>
            </a:extLst>
          </p:cNvPr>
          <p:cNvCxnSpPr>
            <a:cxnSpLocks/>
            <a:stCxn id="69" idx="5"/>
          </p:cNvCxnSpPr>
          <p:nvPr/>
        </p:nvCxnSpPr>
        <p:spPr>
          <a:xfrm>
            <a:off x="1560361" y="5056048"/>
            <a:ext cx="902333" cy="2123822"/>
          </a:xfrm>
          <a:prstGeom prst="straightConnector1">
            <a:avLst/>
          </a:prstGeom>
          <a:ln w="63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B06AC7A5-026A-BF93-628B-D0090AF7BA68}"/>
              </a:ext>
            </a:extLst>
          </p:cNvPr>
          <p:cNvSpPr txBox="1"/>
          <p:nvPr/>
        </p:nvSpPr>
        <p:spPr>
          <a:xfrm>
            <a:off x="101279" y="2597091"/>
            <a:ext cx="2701910" cy="1546577"/>
          </a:xfrm>
          <a:prstGeom prst="rect">
            <a:avLst/>
          </a:prstGeom>
          <a:noFill/>
        </p:spPr>
        <p:txBody>
          <a:bodyPr wrap="square" rtlCol="0">
            <a:spAutoFit/>
          </a:bodyPr>
          <a:lstStyle/>
          <a:p>
            <a:r>
              <a:rPr lang="fr-FR" sz="1050" dirty="0">
                <a:latin typeface="+mj-lt"/>
              </a:rPr>
              <a:t>Une demande en constante augmentation avec pour origine :</a:t>
            </a:r>
          </a:p>
          <a:p>
            <a:pPr marL="130596" indent="-130596">
              <a:buFont typeface="Arial" panose="020B0604020202020204" pitchFamily="34" charset="0"/>
              <a:buChar char="•"/>
            </a:pPr>
            <a:r>
              <a:rPr lang="fr-FR" sz="1050" dirty="0">
                <a:latin typeface="+mj-lt"/>
              </a:rPr>
              <a:t>Le patient directement</a:t>
            </a:r>
          </a:p>
          <a:p>
            <a:pPr marL="130596" indent="-130596">
              <a:buFont typeface="Arial" panose="020B0604020202020204" pitchFamily="34" charset="0"/>
              <a:buChar char="•"/>
            </a:pPr>
            <a:r>
              <a:rPr lang="fr-FR" sz="1050" dirty="0">
                <a:latin typeface="+mj-lt"/>
              </a:rPr>
              <a:t>Une réorientation du SAS</a:t>
            </a:r>
          </a:p>
          <a:p>
            <a:pPr marL="130596" indent="-130596">
              <a:buFont typeface="Arial" panose="020B0604020202020204" pitchFamily="34" charset="0"/>
              <a:buChar char="•"/>
            </a:pPr>
            <a:r>
              <a:rPr lang="fr-FR" sz="1050" dirty="0">
                <a:latin typeface="+mj-lt"/>
              </a:rPr>
              <a:t>Une demande des services de secours (pompier / police)</a:t>
            </a:r>
          </a:p>
          <a:p>
            <a:pPr marL="130596" indent="-130596">
              <a:buFont typeface="Arial" panose="020B0604020202020204" pitchFamily="34" charset="0"/>
              <a:buChar char="•"/>
            </a:pPr>
            <a:r>
              <a:rPr lang="fr-FR" sz="1050" dirty="0">
                <a:latin typeface="+mj-lt"/>
              </a:rPr>
              <a:t>La filière médico-sociale pour leurs résidents, usagers…</a:t>
            </a:r>
          </a:p>
          <a:p>
            <a:endParaRPr lang="fr-FR" sz="1050" dirty="0">
              <a:latin typeface="+mj-lt"/>
            </a:endParaRPr>
          </a:p>
        </p:txBody>
      </p:sp>
      <p:sp>
        <p:nvSpPr>
          <p:cNvPr id="62" name="ZoneTexte 61">
            <a:extLst>
              <a:ext uri="{FF2B5EF4-FFF2-40B4-BE49-F238E27FC236}">
                <a16:creationId xmlns:a16="http://schemas.microsoft.com/office/drawing/2014/main" id="{C8BBFD28-6093-9E3D-A4F1-2A8CB36C5FD8}"/>
              </a:ext>
            </a:extLst>
          </p:cNvPr>
          <p:cNvSpPr txBox="1"/>
          <p:nvPr/>
        </p:nvSpPr>
        <p:spPr>
          <a:xfrm>
            <a:off x="4347647" y="1832253"/>
            <a:ext cx="2184088" cy="900246"/>
          </a:xfrm>
          <a:prstGeom prst="rect">
            <a:avLst/>
          </a:prstGeom>
          <a:noFill/>
        </p:spPr>
        <p:txBody>
          <a:bodyPr wrap="square" rtlCol="0">
            <a:spAutoFit/>
          </a:bodyPr>
          <a:lstStyle/>
          <a:p>
            <a:r>
              <a:rPr lang="fr-FR" sz="1050" dirty="0">
                <a:latin typeface="+mj-lt"/>
              </a:rPr>
              <a:t>Respect du parcours de soins à privilégier mais une offre en tension / crise sur les territoires. </a:t>
            </a:r>
          </a:p>
          <a:p>
            <a:r>
              <a:rPr lang="fr-FR" sz="1050" dirty="0">
                <a:latin typeface="+mj-lt"/>
              </a:rPr>
              <a:t>Les besoins ne sont pas couverts</a:t>
            </a:r>
          </a:p>
          <a:p>
            <a:endParaRPr lang="fr-FR" sz="1050" dirty="0">
              <a:latin typeface="+mj-lt"/>
            </a:endParaRPr>
          </a:p>
        </p:txBody>
      </p:sp>
      <p:sp>
        <p:nvSpPr>
          <p:cNvPr id="66" name="ZoneTexte 65">
            <a:extLst>
              <a:ext uri="{FF2B5EF4-FFF2-40B4-BE49-F238E27FC236}">
                <a16:creationId xmlns:a16="http://schemas.microsoft.com/office/drawing/2014/main" id="{2BDDDD84-396E-0342-316A-87F3BB806C76}"/>
              </a:ext>
            </a:extLst>
          </p:cNvPr>
          <p:cNvSpPr txBox="1"/>
          <p:nvPr/>
        </p:nvSpPr>
        <p:spPr>
          <a:xfrm>
            <a:off x="5272754" y="3163653"/>
            <a:ext cx="1551839" cy="1384995"/>
          </a:xfrm>
          <a:prstGeom prst="rect">
            <a:avLst/>
          </a:prstGeom>
          <a:noFill/>
        </p:spPr>
        <p:txBody>
          <a:bodyPr wrap="square" rtlCol="0">
            <a:spAutoFit/>
          </a:bodyPr>
          <a:lstStyle/>
          <a:p>
            <a:r>
              <a:rPr lang="fr-FR" sz="1050" dirty="0">
                <a:latin typeface="+mj-lt"/>
              </a:rPr>
              <a:t>Des services embolisés qui ne peuvent plus répondre aux besoins de la population.</a:t>
            </a:r>
          </a:p>
          <a:p>
            <a:r>
              <a:rPr lang="fr-FR" sz="1050" dirty="0">
                <a:latin typeface="+mj-lt"/>
              </a:rPr>
              <a:t>Mauvaise orientation /nécessaire éducation des patients. </a:t>
            </a:r>
          </a:p>
          <a:p>
            <a:endParaRPr lang="fr-FR" sz="1050" dirty="0">
              <a:latin typeface="+mj-lt"/>
            </a:endParaRPr>
          </a:p>
        </p:txBody>
      </p:sp>
      <p:sp>
        <p:nvSpPr>
          <p:cNvPr id="68" name="ZoneTexte 67">
            <a:extLst>
              <a:ext uri="{FF2B5EF4-FFF2-40B4-BE49-F238E27FC236}">
                <a16:creationId xmlns:a16="http://schemas.microsoft.com/office/drawing/2014/main" id="{7D2CF307-FAA6-50C6-E1A5-340FE53D4B72}"/>
              </a:ext>
            </a:extLst>
          </p:cNvPr>
          <p:cNvSpPr txBox="1"/>
          <p:nvPr/>
        </p:nvSpPr>
        <p:spPr>
          <a:xfrm>
            <a:off x="4923647" y="7150288"/>
            <a:ext cx="1701197" cy="900246"/>
          </a:xfrm>
          <a:prstGeom prst="rect">
            <a:avLst/>
          </a:prstGeom>
          <a:noFill/>
        </p:spPr>
        <p:txBody>
          <a:bodyPr wrap="square" rtlCol="0">
            <a:spAutoFit/>
          </a:bodyPr>
          <a:lstStyle/>
          <a:p>
            <a:r>
              <a:rPr lang="fr-FR" sz="1050" dirty="0">
                <a:latin typeface="+mj-lt"/>
              </a:rPr>
              <a:t>Mission prioritaire de l’exercice coordonné pour des structures dont le niveau de maturité est à consolider</a:t>
            </a:r>
          </a:p>
        </p:txBody>
      </p:sp>
      <p:sp>
        <p:nvSpPr>
          <p:cNvPr id="72" name="ZoneTexte 71">
            <a:extLst>
              <a:ext uri="{FF2B5EF4-FFF2-40B4-BE49-F238E27FC236}">
                <a16:creationId xmlns:a16="http://schemas.microsoft.com/office/drawing/2014/main" id="{1D30A7A7-62EE-133C-80E7-8FC09AE0A327}"/>
              </a:ext>
            </a:extLst>
          </p:cNvPr>
          <p:cNvSpPr txBox="1"/>
          <p:nvPr/>
        </p:nvSpPr>
        <p:spPr>
          <a:xfrm>
            <a:off x="5302029" y="5123112"/>
            <a:ext cx="1413957" cy="1546577"/>
          </a:xfrm>
          <a:prstGeom prst="rect">
            <a:avLst/>
          </a:prstGeom>
          <a:noFill/>
        </p:spPr>
        <p:txBody>
          <a:bodyPr wrap="square" rtlCol="0">
            <a:spAutoFit/>
          </a:bodyPr>
          <a:lstStyle/>
          <a:p>
            <a:r>
              <a:rPr lang="fr-FR" sz="1050" dirty="0">
                <a:latin typeface="+mj-lt"/>
              </a:rPr>
              <a:t>Une réponse qui émerge fortement  sur les territoires avec un risque de marchandisation et de déstructuration des pratiques et des organisations déjà existantes.</a:t>
            </a:r>
          </a:p>
        </p:txBody>
      </p:sp>
      <p:sp>
        <p:nvSpPr>
          <p:cNvPr id="73" name="ZoneTexte 72">
            <a:extLst>
              <a:ext uri="{FF2B5EF4-FFF2-40B4-BE49-F238E27FC236}">
                <a16:creationId xmlns:a16="http://schemas.microsoft.com/office/drawing/2014/main" id="{3CB70493-FD0E-6B8F-EC8A-D99773E6257D}"/>
              </a:ext>
            </a:extLst>
          </p:cNvPr>
          <p:cNvSpPr txBox="1"/>
          <p:nvPr/>
        </p:nvSpPr>
        <p:spPr>
          <a:xfrm>
            <a:off x="3169357" y="8164123"/>
            <a:ext cx="1320292" cy="738664"/>
          </a:xfrm>
          <a:prstGeom prst="rect">
            <a:avLst/>
          </a:prstGeom>
          <a:noFill/>
        </p:spPr>
        <p:txBody>
          <a:bodyPr wrap="square" rtlCol="0">
            <a:spAutoFit/>
          </a:bodyPr>
          <a:lstStyle/>
          <a:p>
            <a:r>
              <a:rPr lang="fr-FR" sz="1050" dirty="0">
                <a:latin typeface="+mj-lt"/>
              </a:rPr>
              <a:t>Une offre sous tension et qui reste limitée à certaines agglomérations</a:t>
            </a:r>
            <a:endParaRPr lang="fr-FR" sz="1050" i="1" dirty="0">
              <a:solidFill>
                <a:srgbClr val="FF0000"/>
              </a:solidFill>
              <a:latin typeface="+mj-lt"/>
            </a:endParaRPr>
          </a:p>
        </p:txBody>
      </p:sp>
      <p:pic>
        <p:nvPicPr>
          <p:cNvPr id="49" name="Graphique 48" descr="RCR contour">
            <a:extLst>
              <a:ext uri="{FF2B5EF4-FFF2-40B4-BE49-F238E27FC236}">
                <a16:creationId xmlns:a16="http://schemas.microsoft.com/office/drawing/2014/main" id="{830F3A8A-362C-52C0-CB9B-2DA6EFABA1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4983" y="3842047"/>
            <a:ext cx="360000" cy="360000"/>
          </a:xfrm>
          <a:prstGeom prst="rect">
            <a:avLst/>
          </a:prstGeom>
        </p:spPr>
      </p:pic>
      <p:pic>
        <p:nvPicPr>
          <p:cNvPr id="53" name="Graphique 52" descr="Hôpital contour">
            <a:extLst>
              <a:ext uri="{FF2B5EF4-FFF2-40B4-BE49-F238E27FC236}">
                <a16:creationId xmlns:a16="http://schemas.microsoft.com/office/drawing/2014/main" id="{2D9069D9-C9A6-02A1-0846-914F5CFE62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23354" y="5224754"/>
            <a:ext cx="360000" cy="360000"/>
          </a:xfrm>
          <a:prstGeom prst="rect">
            <a:avLst/>
          </a:prstGeom>
        </p:spPr>
      </p:pic>
      <p:pic>
        <p:nvPicPr>
          <p:cNvPr id="55" name="Graphique 54" descr="Femme médecin contour">
            <a:extLst>
              <a:ext uri="{FF2B5EF4-FFF2-40B4-BE49-F238E27FC236}">
                <a16:creationId xmlns:a16="http://schemas.microsoft.com/office/drawing/2014/main" id="{41670827-6D68-595C-ABDD-7FB997570C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29503" y="6256474"/>
            <a:ext cx="360000" cy="360000"/>
          </a:xfrm>
          <a:prstGeom prst="rect">
            <a:avLst/>
          </a:prstGeom>
        </p:spPr>
      </p:pic>
      <p:pic>
        <p:nvPicPr>
          <p:cNvPr id="59" name="Graphique 58" descr="Graphique en courbe stick de hockey contour">
            <a:extLst>
              <a:ext uri="{FF2B5EF4-FFF2-40B4-BE49-F238E27FC236}">
                <a16:creationId xmlns:a16="http://schemas.microsoft.com/office/drawing/2014/main" id="{2CA61527-1574-1B28-FD32-19D04D44EC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08917" y="5154797"/>
            <a:ext cx="148406" cy="148406"/>
          </a:xfrm>
          <a:prstGeom prst="rect">
            <a:avLst/>
          </a:prstGeom>
        </p:spPr>
      </p:pic>
      <p:sp>
        <p:nvSpPr>
          <p:cNvPr id="100" name="Ellipse 99">
            <a:extLst>
              <a:ext uri="{FF2B5EF4-FFF2-40B4-BE49-F238E27FC236}">
                <a16:creationId xmlns:a16="http://schemas.microsoft.com/office/drawing/2014/main" id="{BB8ADC1F-A1AE-E5CF-8A58-6B6E7C34D39C}"/>
              </a:ext>
            </a:extLst>
          </p:cNvPr>
          <p:cNvSpPr/>
          <p:nvPr/>
        </p:nvSpPr>
        <p:spPr>
          <a:xfrm>
            <a:off x="500323" y="7014627"/>
            <a:ext cx="1152000" cy="1152000"/>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dirty="0">
                <a:solidFill>
                  <a:schemeClr val="tx2"/>
                </a:solidFill>
                <a:latin typeface="+mj-lt"/>
              </a:rPr>
              <a:t>Plateforme numérique SNP</a:t>
            </a:r>
          </a:p>
        </p:txBody>
      </p:sp>
      <p:cxnSp>
        <p:nvCxnSpPr>
          <p:cNvPr id="102" name="Connecteur droit avec flèche 101">
            <a:extLst>
              <a:ext uri="{FF2B5EF4-FFF2-40B4-BE49-F238E27FC236}">
                <a16:creationId xmlns:a16="http://schemas.microsoft.com/office/drawing/2014/main" id="{687C32C9-8C74-DEAD-43A8-E9B81554C381}"/>
              </a:ext>
            </a:extLst>
          </p:cNvPr>
          <p:cNvCxnSpPr>
            <a:cxnSpLocks/>
            <a:stCxn id="69" idx="5"/>
            <a:endCxn id="100" idx="0"/>
          </p:cNvCxnSpPr>
          <p:nvPr/>
        </p:nvCxnSpPr>
        <p:spPr>
          <a:xfrm flipH="1">
            <a:off x="1076323" y="5056048"/>
            <a:ext cx="484038" cy="1958579"/>
          </a:xfrm>
          <a:prstGeom prst="straightConnector1">
            <a:avLst/>
          </a:prstGeom>
          <a:ln w="63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2" name="ZoneTexte 111">
            <a:extLst>
              <a:ext uri="{FF2B5EF4-FFF2-40B4-BE49-F238E27FC236}">
                <a16:creationId xmlns:a16="http://schemas.microsoft.com/office/drawing/2014/main" id="{3E59C142-FB43-DE24-4694-24770171C096}"/>
              </a:ext>
            </a:extLst>
          </p:cNvPr>
          <p:cNvSpPr txBox="1"/>
          <p:nvPr/>
        </p:nvSpPr>
        <p:spPr>
          <a:xfrm>
            <a:off x="157204" y="8267596"/>
            <a:ext cx="1874796" cy="1223412"/>
          </a:xfrm>
          <a:prstGeom prst="rect">
            <a:avLst/>
          </a:prstGeom>
          <a:noFill/>
        </p:spPr>
        <p:txBody>
          <a:bodyPr wrap="square" rtlCol="0">
            <a:spAutoFit/>
          </a:bodyPr>
          <a:lstStyle/>
          <a:p>
            <a:r>
              <a:rPr lang="fr-FR" sz="1050" dirty="0">
                <a:latin typeface="+mj-lt"/>
              </a:rPr>
              <a:t>Une offre commerciale en forte croissance déstructurante, sans lien de proximité et dont la qualité de la réponse interpelle </a:t>
            </a:r>
          </a:p>
          <a:p>
            <a:r>
              <a:rPr lang="fr-FR" sz="1050" dirty="0">
                <a:latin typeface="+mj-lt"/>
              </a:rPr>
              <a:t>Une multiplicité d’outils numériques à distance</a:t>
            </a:r>
          </a:p>
        </p:txBody>
      </p:sp>
      <p:pic>
        <p:nvPicPr>
          <p:cNvPr id="128" name="Graphique 127" descr="Programmatrice contour">
            <a:extLst>
              <a:ext uri="{FF2B5EF4-FFF2-40B4-BE49-F238E27FC236}">
                <a16:creationId xmlns:a16="http://schemas.microsoft.com/office/drawing/2014/main" id="{EE546B73-F46D-E916-27B2-BC4DA91D86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2640" y="6595026"/>
            <a:ext cx="360000" cy="360000"/>
          </a:xfrm>
          <a:prstGeom prst="rect">
            <a:avLst/>
          </a:prstGeom>
        </p:spPr>
      </p:pic>
      <p:sp>
        <p:nvSpPr>
          <p:cNvPr id="7" name="ZoneTexte 6">
            <a:extLst>
              <a:ext uri="{FF2B5EF4-FFF2-40B4-BE49-F238E27FC236}">
                <a16:creationId xmlns:a16="http://schemas.microsoft.com/office/drawing/2014/main" id="{4757B564-5B84-147F-6BF1-A55257C84687}"/>
              </a:ext>
            </a:extLst>
          </p:cNvPr>
          <p:cNvSpPr txBox="1"/>
          <p:nvPr/>
        </p:nvSpPr>
        <p:spPr>
          <a:xfrm>
            <a:off x="371522" y="1681517"/>
            <a:ext cx="3451046" cy="707886"/>
          </a:xfrm>
          <a:prstGeom prst="rect">
            <a:avLst/>
          </a:prstGeom>
          <a:noFill/>
        </p:spPr>
        <p:txBody>
          <a:bodyPr wrap="square" rtlCol="0">
            <a:spAutoFit/>
          </a:bodyPr>
          <a:lstStyle/>
          <a:p>
            <a:r>
              <a:rPr lang="fr-FR" sz="2000" dirty="0">
                <a:solidFill>
                  <a:srgbClr val="009BAF"/>
                </a:solidFill>
                <a:latin typeface="+mj-lt"/>
              </a:rPr>
              <a:t>Un existant… </a:t>
            </a:r>
          </a:p>
          <a:p>
            <a:r>
              <a:rPr lang="fr-FR" sz="2000" dirty="0">
                <a:solidFill>
                  <a:srgbClr val="009BAF"/>
                </a:solidFill>
                <a:latin typeface="+mj-lt"/>
              </a:rPr>
              <a:t>désordonné ou illisible ? </a:t>
            </a:r>
          </a:p>
        </p:txBody>
      </p:sp>
      <p:sp>
        <p:nvSpPr>
          <p:cNvPr id="40" name="ZoneTexte 39">
            <a:extLst>
              <a:ext uri="{FF2B5EF4-FFF2-40B4-BE49-F238E27FC236}">
                <a16:creationId xmlns:a16="http://schemas.microsoft.com/office/drawing/2014/main" id="{8FC60EBD-7E04-9B2A-67D5-39078058B306}"/>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41" name="Espace réservé du numéro de diapositive 34">
            <a:extLst>
              <a:ext uri="{FF2B5EF4-FFF2-40B4-BE49-F238E27FC236}">
                <a16:creationId xmlns:a16="http://schemas.microsoft.com/office/drawing/2014/main" id="{E74D43D3-1A8C-BFDA-BD58-D3BA28BF004A}"/>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13</a:t>
            </a:fld>
            <a:endParaRPr lang="fr-FR">
              <a:solidFill>
                <a:schemeClr val="bg1"/>
              </a:solidFill>
            </a:endParaRPr>
          </a:p>
        </p:txBody>
      </p:sp>
      <p:pic>
        <p:nvPicPr>
          <p:cNvPr id="113" name="Graphique 112" descr="Homme médecin contour">
            <a:extLst>
              <a:ext uri="{FF2B5EF4-FFF2-40B4-BE49-F238E27FC236}">
                <a16:creationId xmlns:a16="http://schemas.microsoft.com/office/drawing/2014/main" id="{9947A9B0-1B2A-477F-4519-62170D0AE4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94983" y="3259454"/>
            <a:ext cx="360000" cy="360000"/>
          </a:xfrm>
          <a:prstGeom prst="rect">
            <a:avLst/>
          </a:prstGeom>
        </p:spPr>
      </p:pic>
      <p:pic>
        <p:nvPicPr>
          <p:cNvPr id="114" name="Graphique 113" descr="Femme médecin contour">
            <a:extLst>
              <a:ext uri="{FF2B5EF4-FFF2-40B4-BE49-F238E27FC236}">
                <a16:creationId xmlns:a16="http://schemas.microsoft.com/office/drawing/2014/main" id="{587B4147-B997-2FF1-52A0-BE921ED827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02029" y="6595026"/>
            <a:ext cx="360000" cy="360000"/>
          </a:xfrm>
          <a:prstGeom prst="rect">
            <a:avLst/>
          </a:prstGeom>
        </p:spPr>
      </p:pic>
      <p:pic>
        <p:nvPicPr>
          <p:cNvPr id="115" name="Graphique 114" descr="Femme médecin contour">
            <a:extLst>
              <a:ext uri="{FF2B5EF4-FFF2-40B4-BE49-F238E27FC236}">
                <a16:creationId xmlns:a16="http://schemas.microsoft.com/office/drawing/2014/main" id="{F1A7E8C8-F135-7A76-8893-20B9345FC0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35354" y="6171837"/>
            <a:ext cx="360000" cy="360000"/>
          </a:xfrm>
          <a:prstGeom prst="rect">
            <a:avLst/>
          </a:prstGeom>
        </p:spPr>
      </p:pic>
      <p:pic>
        <p:nvPicPr>
          <p:cNvPr id="99" name="Graphique 98" descr="Moto contour">
            <a:extLst>
              <a:ext uri="{FF2B5EF4-FFF2-40B4-BE49-F238E27FC236}">
                <a16:creationId xmlns:a16="http://schemas.microsoft.com/office/drawing/2014/main" id="{BC16DA9E-4CE7-2CCC-7D36-ADB5AF1F1A5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400046" y="6677412"/>
            <a:ext cx="360000" cy="360000"/>
          </a:xfrm>
          <a:prstGeom prst="rect">
            <a:avLst/>
          </a:prstGeom>
        </p:spPr>
      </p:pic>
      <p:sp>
        <p:nvSpPr>
          <p:cNvPr id="4" name="ZoneTexte 3">
            <a:extLst>
              <a:ext uri="{FF2B5EF4-FFF2-40B4-BE49-F238E27FC236}">
                <a16:creationId xmlns:a16="http://schemas.microsoft.com/office/drawing/2014/main" id="{A3DA42C3-74B4-48F1-6EDB-75AAB50E6CE0}"/>
              </a:ext>
            </a:extLst>
          </p:cNvPr>
          <p:cNvSpPr txBox="1"/>
          <p:nvPr/>
        </p:nvSpPr>
        <p:spPr>
          <a:xfrm>
            <a:off x="409088" y="334562"/>
            <a:ext cx="806203" cy="806203"/>
          </a:xfrm>
          <a:prstGeom prst="rect">
            <a:avLst/>
          </a:prstGeom>
          <a:solidFill>
            <a:srgbClr val="009BAF"/>
          </a:solidFill>
        </p:spPr>
        <p:txBody>
          <a:bodyPr wrap="square" rtlCol="0" anchor="ctr">
            <a:noAutofit/>
          </a:bodyPr>
          <a:lstStyle/>
          <a:p>
            <a:pPr algn="ctr"/>
            <a:r>
              <a:rPr lang="fr-FR" sz="4022" dirty="0">
                <a:solidFill>
                  <a:schemeClr val="bg1"/>
                </a:solidFill>
              </a:rPr>
              <a:t>5</a:t>
            </a:r>
          </a:p>
        </p:txBody>
      </p:sp>
    </p:spTree>
    <p:extLst>
      <p:ext uri="{BB962C8B-B14F-4D97-AF65-F5344CB8AC3E}">
        <p14:creationId xmlns:p14="http://schemas.microsoft.com/office/powerpoint/2010/main" val="1004113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B16408-8E72-DDFC-27D4-FEB1434F2399}"/>
              </a:ext>
            </a:extLst>
          </p:cNvPr>
          <p:cNvSpPr/>
          <p:nvPr/>
        </p:nvSpPr>
        <p:spPr>
          <a:xfrm>
            <a:off x="0" y="0"/>
            <a:ext cx="6858000" cy="3169147"/>
          </a:xfrm>
          <a:prstGeom prst="rect">
            <a:avLst/>
          </a:prstGeom>
          <a:solidFill>
            <a:srgbClr val="009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pic>
        <p:nvPicPr>
          <p:cNvPr id="4" name="Image 3" descr="Une image contenant dessin au trait&#10;&#10;Description générée automatiquement">
            <a:extLst>
              <a:ext uri="{FF2B5EF4-FFF2-40B4-BE49-F238E27FC236}">
                <a16:creationId xmlns:a16="http://schemas.microsoft.com/office/drawing/2014/main" id="{A154B90A-19BE-A07E-95BD-8BFC74FB65AC}"/>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2694"/>
          <a:stretch/>
        </p:blipFill>
        <p:spPr>
          <a:xfrm>
            <a:off x="32230" y="7910286"/>
            <a:ext cx="2700946" cy="1734898"/>
          </a:xfrm>
          <a:prstGeom prst="rect">
            <a:avLst/>
          </a:prstGeom>
        </p:spPr>
      </p:pic>
      <p:sp>
        <p:nvSpPr>
          <p:cNvPr id="5" name="ZoneTexte 4">
            <a:extLst>
              <a:ext uri="{FF2B5EF4-FFF2-40B4-BE49-F238E27FC236}">
                <a16:creationId xmlns:a16="http://schemas.microsoft.com/office/drawing/2014/main" id="{BBCFB960-CFB0-105F-E2EB-78C613CA0AFF}"/>
              </a:ext>
            </a:extLst>
          </p:cNvPr>
          <p:cNvSpPr txBox="1"/>
          <p:nvPr/>
        </p:nvSpPr>
        <p:spPr>
          <a:xfrm>
            <a:off x="2109607" y="1045964"/>
            <a:ext cx="4350460" cy="1077218"/>
          </a:xfrm>
          <a:prstGeom prst="rect">
            <a:avLst/>
          </a:prstGeom>
          <a:noFill/>
        </p:spPr>
        <p:txBody>
          <a:bodyPr wrap="square" rtlCol="0">
            <a:spAutoFit/>
          </a:bodyPr>
          <a:lstStyle/>
          <a:p>
            <a:r>
              <a:rPr lang="fr-FR" sz="3200">
                <a:solidFill>
                  <a:schemeClr val="bg1"/>
                </a:solidFill>
                <a:latin typeface="+mj-lt"/>
              </a:rPr>
              <a:t>Etat </a:t>
            </a:r>
            <a:r>
              <a:rPr lang="fr-FR" sz="3200" dirty="0">
                <a:solidFill>
                  <a:schemeClr val="bg1"/>
                </a:solidFill>
                <a:latin typeface="+mj-lt"/>
              </a:rPr>
              <a:t>des lieux </a:t>
            </a:r>
          </a:p>
          <a:p>
            <a:r>
              <a:rPr lang="fr-FR" sz="3200" dirty="0">
                <a:solidFill>
                  <a:schemeClr val="bg1"/>
                </a:solidFill>
                <a:latin typeface="+mj-lt"/>
              </a:rPr>
              <a:t>&amp; évaluation des besoins</a:t>
            </a:r>
          </a:p>
        </p:txBody>
      </p:sp>
      <p:sp>
        <p:nvSpPr>
          <p:cNvPr id="2" name="Ellipse 1">
            <a:extLst>
              <a:ext uri="{FF2B5EF4-FFF2-40B4-BE49-F238E27FC236}">
                <a16:creationId xmlns:a16="http://schemas.microsoft.com/office/drawing/2014/main" id="{232BE7DE-8778-85AE-6360-D2CA45C20CEB}"/>
              </a:ext>
            </a:extLst>
          </p:cNvPr>
          <p:cNvSpPr/>
          <p:nvPr/>
        </p:nvSpPr>
        <p:spPr>
          <a:xfrm>
            <a:off x="472129" y="864573"/>
            <a:ext cx="1440000" cy="14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200" dirty="0">
                <a:solidFill>
                  <a:srgbClr val="009BAF"/>
                </a:solidFill>
              </a:rPr>
              <a:t>B</a:t>
            </a:r>
          </a:p>
        </p:txBody>
      </p:sp>
      <p:sp>
        <p:nvSpPr>
          <p:cNvPr id="9" name="ZoneTexte 8">
            <a:extLst>
              <a:ext uri="{FF2B5EF4-FFF2-40B4-BE49-F238E27FC236}">
                <a16:creationId xmlns:a16="http://schemas.microsoft.com/office/drawing/2014/main" id="{5ED544EC-B4FF-B3E2-B79E-1D51DB57E13F}"/>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0" name="Espace réservé du numéro de diapositive 34">
            <a:extLst>
              <a:ext uri="{FF2B5EF4-FFF2-40B4-BE49-F238E27FC236}">
                <a16:creationId xmlns:a16="http://schemas.microsoft.com/office/drawing/2014/main" id="{87378C90-1DCE-9651-393F-1205E8D7D906}"/>
              </a:ext>
            </a:extLst>
          </p:cNvPr>
          <p:cNvSpPr txBox="1">
            <a:spLocks/>
          </p:cNvSpPr>
          <p:nvPr/>
        </p:nvSpPr>
        <p:spPr>
          <a:xfrm>
            <a:off x="5114396" y="9451018"/>
            <a:ext cx="1543050" cy="52740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0B0B60-750E-4E58-8B7B-7D7EA8462C7B}" type="slidenum">
              <a:rPr lang="fr-FR" smtClean="0">
                <a:solidFill>
                  <a:schemeClr val="bg1"/>
                </a:solidFill>
              </a:rPr>
              <a:pPr/>
              <a:t>14</a:t>
            </a:fld>
            <a:endParaRPr lang="fr-FR">
              <a:solidFill>
                <a:schemeClr val="bg1"/>
              </a:solidFill>
            </a:endParaRPr>
          </a:p>
        </p:txBody>
      </p:sp>
      <p:sp>
        <p:nvSpPr>
          <p:cNvPr id="14" name="ZoneTexte 13">
            <a:extLst>
              <a:ext uri="{FF2B5EF4-FFF2-40B4-BE49-F238E27FC236}">
                <a16:creationId xmlns:a16="http://schemas.microsoft.com/office/drawing/2014/main" id="{32AB99ED-8FD1-B323-0F3D-5ACE53D10905}"/>
              </a:ext>
            </a:extLst>
          </p:cNvPr>
          <p:cNvSpPr txBox="1"/>
          <p:nvPr/>
        </p:nvSpPr>
        <p:spPr>
          <a:xfrm>
            <a:off x="339264" y="3327972"/>
            <a:ext cx="6318182" cy="6186309"/>
          </a:xfrm>
          <a:prstGeom prst="rect">
            <a:avLst/>
          </a:prstGeom>
          <a:noFill/>
        </p:spPr>
        <p:txBody>
          <a:bodyPr wrap="square" rtlCol="0">
            <a:spAutoFit/>
          </a:bodyPr>
          <a:lstStyle/>
          <a:p>
            <a:pPr algn="just"/>
            <a:r>
              <a:rPr lang="fr-FR" sz="1200" dirty="0">
                <a:solidFill>
                  <a:srgbClr val="009BAF"/>
                </a:solidFill>
                <a:latin typeface="+mj-lt"/>
              </a:rPr>
              <a:t>Sur la thématique des Soins Non-Programmés, la fiabilité des données statistiques est parfois remise en question (fragilité de la consolidation, qualité de la sources…). </a:t>
            </a:r>
          </a:p>
          <a:p>
            <a:pPr algn="just"/>
            <a:endParaRPr lang="fr-FR" sz="1200" dirty="0">
              <a:solidFill>
                <a:srgbClr val="009BAF"/>
              </a:solidFill>
              <a:latin typeface="+mj-lt"/>
            </a:endParaRPr>
          </a:p>
          <a:p>
            <a:pPr algn="just"/>
            <a:r>
              <a:rPr lang="fr-FR" sz="1200" dirty="0">
                <a:solidFill>
                  <a:srgbClr val="009BAF"/>
                </a:solidFill>
                <a:latin typeface="+mj-lt"/>
              </a:rPr>
              <a:t>L’esprit de la démarche ici engagée est donc d’identifier les TENDANCES et les ORIENTATIONS communes. Le but est d’objectiver à travers plusieurs sources la qualité de réponse aux demandes de SNP actuelle et future au-delà des ressentis individuels et des prises de positons médiatiques ou des jeux de posture. </a:t>
            </a:r>
          </a:p>
          <a:p>
            <a:pPr algn="just"/>
            <a:endParaRPr lang="fr-FR" sz="1200" dirty="0">
              <a:latin typeface="+mj-lt"/>
            </a:endParaRPr>
          </a:p>
          <a:p>
            <a:pPr algn="just"/>
            <a:endParaRPr lang="fr-FR" sz="1200" dirty="0">
              <a:latin typeface="+mj-lt"/>
            </a:endParaRPr>
          </a:p>
          <a:p>
            <a:pPr algn="just"/>
            <a:r>
              <a:rPr lang="fr-FR" sz="1200" b="1" dirty="0">
                <a:latin typeface="+mj-lt"/>
              </a:rPr>
              <a:t>			Sommaire </a:t>
            </a:r>
          </a:p>
          <a:p>
            <a:pPr algn="just"/>
            <a:r>
              <a:rPr lang="fr-FR" sz="1200" dirty="0">
                <a:latin typeface="+mj-lt"/>
              </a:rPr>
              <a:t>			</a:t>
            </a:r>
            <a:r>
              <a:rPr lang="fr-FR" sz="1200" i="1" dirty="0">
                <a:latin typeface="+mj-lt"/>
              </a:rPr>
              <a:t>De l’échelle nationale à l’échelle locale</a:t>
            </a:r>
          </a:p>
          <a:p>
            <a:pPr algn="just"/>
            <a:endParaRPr lang="fr-FR" sz="1200" dirty="0">
              <a:latin typeface="+mj-lt"/>
            </a:endParaRPr>
          </a:p>
          <a:p>
            <a:pPr marL="1714500" lvl="3" indent="-342900">
              <a:buFont typeface="+mj-lt"/>
              <a:buAutoNum type="arabicPeriod"/>
            </a:pPr>
            <a:r>
              <a:rPr lang="fr-FR" sz="1200" dirty="0">
                <a:solidFill>
                  <a:srgbClr val="000000"/>
                </a:solidFill>
                <a:latin typeface="+mj-lt"/>
                <a:ea typeface="Calibri" panose="020F0502020204030204" pitchFamily="34" charset="0"/>
                <a:cs typeface="Calibri Light" panose="020F0302020204030204" pitchFamily="34" charset="0"/>
              </a:rPr>
              <a:t>Une étude nationale de la DREES - Direction de la Recherche, des Études, de l'Évaluation et des Statistiques datant de 2020,</a:t>
            </a:r>
          </a:p>
          <a:p>
            <a:pPr marL="1714500" lvl="3" indent="-342900">
              <a:buFont typeface="+mj-lt"/>
              <a:buAutoNum type="arabicPeriod"/>
            </a:pPr>
            <a:r>
              <a:rPr lang="fr-FR" sz="1200" dirty="0">
                <a:solidFill>
                  <a:srgbClr val="000000"/>
                </a:solidFill>
                <a:latin typeface="+mj-lt"/>
                <a:ea typeface="Calibri" panose="020F0502020204030204" pitchFamily="34" charset="0"/>
                <a:cs typeface="Calibri Light" panose="020F0302020204030204" pitchFamily="34" charset="0"/>
              </a:rPr>
              <a:t>Les travaux préparatoires engagés par l’URPS médecin pour la mise en place du Zonage 2022,</a:t>
            </a:r>
          </a:p>
          <a:p>
            <a:pPr marL="1714500" lvl="3" indent="-342900">
              <a:buFont typeface="+mj-lt"/>
              <a:buAutoNum type="arabicPeriod"/>
            </a:pPr>
            <a:r>
              <a:rPr lang="fr-FR" sz="1200" dirty="0">
                <a:solidFill>
                  <a:srgbClr val="000000"/>
                </a:solidFill>
                <a:latin typeface="+mj-lt"/>
                <a:ea typeface="Calibri" panose="020F0502020204030204" pitchFamily="34" charset="0"/>
                <a:cs typeface="Calibri Light" panose="020F0302020204030204" pitchFamily="34" charset="0"/>
              </a:rPr>
              <a:t>Les études réalisées par l’ORU Occitanie– Observatoire Régional des Urgences –</a:t>
            </a:r>
          </a:p>
          <a:p>
            <a:pPr marL="1714500" lvl="3" indent="-342900">
              <a:buFont typeface="+mj-lt"/>
              <a:buAutoNum type="arabicPeriod"/>
            </a:pPr>
            <a:r>
              <a:rPr lang="fr-FR" sz="1200" dirty="0">
                <a:solidFill>
                  <a:srgbClr val="000000"/>
                </a:solidFill>
                <a:latin typeface="+mj-lt"/>
                <a:ea typeface="Calibri" panose="020F0502020204030204" pitchFamily="34" charset="0"/>
                <a:cs typeface="Calibri Light" panose="020F0302020204030204" pitchFamily="34" charset="0"/>
              </a:rPr>
              <a:t>Une étude observationnelle menée par l’URPS Médecins Libéraux Juillet 2022 auprès de 209 médecins de l’Occitanie</a:t>
            </a:r>
          </a:p>
          <a:p>
            <a:pPr marL="1714500" lvl="3" indent="-342900">
              <a:buFont typeface="+mj-lt"/>
              <a:buAutoNum type="arabicPeriod"/>
            </a:pPr>
            <a:r>
              <a:rPr lang="fr-FR" sz="1200" dirty="0">
                <a:solidFill>
                  <a:srgbClr val="000000"/>
                </a:solidFill>
                <a:latin typeface="+mj-lt"/>
                <a:ea typeface="Calibri" panose="020F0502020204030204" pitchFamily="34" charset="0"/>
                <a:cs typeface="Calibri Light" panose="020F0302020204030204" pitchFamily="34" charset="0"/>
              </a:rPr>
              <a:t>Une enquête réalisée auprès de 24 CPTS d’Occitanie ayant signé un contrat ACI ou en cours de validation de leur projet de santé</a:t>
            </a:r>
          </a:p>
          <a:p>
            <a:pPr marL="1714500" lvl="3" indent="-342900">
              <a:buFont typeface="+mj-lt"/>
              <a:buAutoNum type="arabicPeriod"/>
            </a:pPr>
            <a:r>
              <a:rPr lang="fr-FR" sz="1200" dirty="0">
                <a:solidFill>
                  <a:srgbClr val="000000"/>
                </a:solidFill>
                <a:latin typeface="+mj-lt"/>
                <a:ea typeface="Calibri" panose="020F0502020204030204" pitchFamily="34" charset="0"/>
                <a:cs typeface="Calibri Light" panose="020F0302020204030204" pitchFamily="34" charset="0"/>
              </a:rPr>
              <a:t>Un retour statistique d’un éditeur sur 1 année – Doctolib – permettant d’approcher l’activité d’un tiers des médecins généralistes de la région</a:t>
            </a:r>
          </a:p>
          <a:p>
            <a:pPr marL="1714500" lvl="3" indent="-342900">
              <a:buFont typeface="+mj-lt"/>
              <a:buAutoNum type="arabicPeriod"/>
            </a:pPr>
            <a:r>
              <a:rPr lang="fr-FR" sz="1200" dirty="0">
                <a:solidFill>
                  <a:srgbClr val="000000"/>
                </a:solidFill>
                <a:latin typeface="+mj-lt"/>
                <a:ea typeface="Calibri" panose="020F0502020204030204" pitchFamily="34" charset="0"/>
                <a:cs typeface="Calibri Light" panose="020F0302020204030204" pitchFamily="34" charset="0"/>
              </a:rPr>
              <a:t>Le bilan à un an de l’expérimentation SAS Haute-Garonne</a:t>
            </a:r>
          </a:p>
          <a:p>
            <a:pPr marL="1714500" lvl="3" indent="-342900">
              <a:buFont typeface="+mj-lt"/>
              <a:buAutoNum type="arabicPeriod"/>
            </a:pPr>
            <a:r>
              <a:rPr lang="fr-FR" sz="1200" dirty="0">
                <a:solidFill>
                  <a:srgbClr val="000000"/>
                </a:solidFill>
                <a:latin typeface="+mj-lt"/>
                <a:ea typeface="Calibri" panose="020F0502020204030204" pitchFamily="34" charset="0"/>
                <a:cs typeface="Calibri Light" panose="020F0302020204030204" pitchFamily="34" charset="0"/>
              </a:rPr>
              <a:t>L’illustration concrète d’une CPTS - Grand Gaillacois dans le Tarn – ayant mis en place une organisation spécifique aux SNP</a:t>
            </a:r>
          </a:p>
          <a:p>
            <a:pPr marL="1714500" lvl="3" indent="-342900">
              <a:buFont typeface="+mj-lt"/>
              <a:buAutoNum type="arabicPeriod"/>
            </a:pPr>
            <a:r>
              <a:rPr lang="fr-FR" sz="1200" dirty="0">
                <a:solidFill>
                  <a:srgbClr val="000000"/>
                </a:solidFill>
                <a:latin typeface="+mj-lt"/>
                <a:ea typeface="Calibri" panose="020F0502020204030204" pitchFamily="34" charset="0"/>
                <a:cs typeface="Calibri Light" panose="020F0302020204030204" pitchFamily="34" charset="0"/>
              </a:rPr>
              <a:t>Une ouverture vers une étude menée sur la gestion des SNP dans le secteur du Sud Gironde</a:t>
            </a:r>
          </a:p>
          <a:p>
            <a:pPr marL="1714500" lvl="3" indent="-342900">
              <a:buFont typeface="+mj-lt"/>
              <a:buAutoNum type="arabicPeriod"/>
            </a:pPr>
            <a:r>
              <a:rPr lang="fr-FR" sz="1200" dirty="0">
                <a:solidFill>
                  <a:srgbClr val="000000"/>
                </a:solidFill>
                <a:latin typeface="+mj-lt"/>
                <a:ea typeface="Calibri" panose="020F0502020204030204" pitchFamily="34" charset="0"/>
                <a:cs typeface="Calibri Light" panose="020F0302020204030204" pitchFamily="34" charset="0"/>
              </a:rPr>
              <a:t>Synthèse des travaux</a:t>
            </a:r>
          </a:p>
          <a:p>
            <a:pPr algn="just"/>
            <a:endParaRPr lang="fr-FR" sz="1200" dirty="0">
              <a:latin typeface="+mj-lt"/>
            </a:endParaRPr>
          </a:p>
          <a:p>
            <a:pPr algn="just"/>
            <a:endParaRPr lang="fr-FR" sz="1200" dirty="0">
              <a:latin typeface="+mj-lt"/>
            </a:endParaRPr>
          </a:p>
          <a:p>
            <a:pPr algn="just"/>
            <a:endParaRPr lang="fr-FR" sz="1200" dirty="0">
              <a:latin typeface="+mj-lt"/>
            </a:endParaRPr>
          </a:p>
        </p:txBody>
      </p:sp>
    </p:spTree>
    <p:extLst>
      <p:ext uri="{BB962C8B-B14F-4D97-AF65-F5344CB8AC3E}">
        <p14:creationId xmlns:p14="http://schemas.microsoft.com/office/powerpoint/2010/main" val="3989955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3964E52-DE46-49B2-DC2C-BDDC1B09DCAC}"/>
              </a:ext>
            </a:extLst>
          </p:cNvPr>
          <p:cNvSpPr txBox="1"/>
          <p:nvPr/>
        </p:nvSpPr>
        <p:spPr>
          <a:xfrm>
            <a:off x="409088" y="334562"/>
            <a:ext cx="806203" cy="806203"/>
          </a:xfrm>
          <a:prstGeom prst="rect">
            <a:avLst/>
          </a:prstGeom>
          <a:solidFill>
            <a:srgbClr val="009BAF"/>
          </a:solidFill>
        </p:spPr>
        <p:txBody>
          <a:bodyPr wrap="square" rtlCol="0" anchor="ctr">
            <a:noAutofit/>
          </a:bodyPr>
          <a:lstStyle/>
          <a:p>
            <a:pPr algn="ctr"/>
            <a:r>
              <a:rPr lang="fr-FR" sz="4022" dirty="0">
                <a:solidFill>
                  <a:schemeClr val="bg1"/>
                </a:solidFill>
              </a:rPr>
              <a:t>1</a:t>
            </a:r>
          </a:p>
        </p:txBody>
      </p:sp>
      <p:sp>
        <p:nvSpPr>
          <p:cNvPr id="6" name="ZoneTexte 5">
            <a:extLst>
              <a:ext uri="{FF2B5EF4-FFF2-40B4-BE49-F238E27FC236}">
                <a16:creationId xmlns:a16="http://schemas.microsoft.com/office/drawing/2014/main" id="{A307736D-C540-0C0D-E2A0-DCF6D6A5D9D9}"/>
              </a:ext>
            </a:extLst>
          </p:cNvPr>
          <p:cNvSpPr txBox="1"/>
          <p:nvPr/>
        </p:nvSpPr>
        <p:spPr>
          <a:xfrm>
            <a:off x="1386619" y="301412"/>
            <a:ext cx="4930302" cy="461665"/>
          </a:xfrm>
          <a:prstGeom prst="rect">
            <a:avLst/>
          </a:prstGeom>
          <a:noFill/>
          <a:ln>
            <a:noFill/>
          </a:ln>
        </p:spPr>
        <p:txBody>
          <a:bodyPr wrap="square" rtlCol="0">
            <a:spAutoFit/>
          </a:bodyPr>
          <a:lstStyle/>
          <a:p>
            <a:r>
              <a:rPr lang="fr-FR" sz="240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Etude de la DREES</a:t>
            </a:r>
          </a:p>
        </p:txBody>
      </p:sp>
      <p:sp>
        <p:nvSpPr>
          <p:cNvPr id="8" name="ZoneTexte 7">
            <a:extLst>
              <a:ext uri="{FF2B5EF4-FFF2-40B4-BE49-F238E27FC236}">
                <a16:creationId xmlns:a16="http://schemas.microsoft.com/office/drawing/2014/main" id="{7CD8952E-FC2F-9D1E-DDDF-3F0F936825BB}"/>
              </a:ext>
            </a:extLst>
          </p:cNvPr>
          <p:cNvSpPr txBox="1"/>
          <p:nvPr/>
        </p:nvSpPr>
        <p:spPr>
          <a:xfrm>
            <a:off x="1386619" y="720465"/>
            <a:ext cx="4773198" cy="461665"/>
          </a:xfrm>
          <a:prstGeom prst="rect">
            <a:avLst/>
          </a:prstGeom>
          <a:noFill/>
        </p:spPr>
        <p:txBody>
          <a:bodyPr wrap="square">
            <a:spAutoFit/>
          </a:bodyPr>
          <a:lstStyle/>
          <a:p>
            <a:r>
              <a:rPr lang="fr-FR" sz="800" dirty="0">
                <a:latin typeface="+mj-lt"/>
              </a:rPr>
              <a:t>DREES –  Etudes et résultats – Janvier 2020 </a:t>
            </a:r>
          </a:p>
          <a:p>
            <a:r>
              <a:rPr lang="fr-FR" sz="800" dirty="0">
                <a:latin typeface="+mj-lt"/>
              </a:rPr>
              <a:t>Sources : </a:t>
            </a:r>
            <a:r>
              <a:rPr lang="fr-FR" sz="800" dirty="0">
                <a:latin typeface="+mj-lt"/>
                <a:hlinkClick r:id="rId2"/>
              </a:rPr>
              <a:t>https://drees.solidarites-sante.gouv.fr/sites/default/files/2020-08/er1138.pdf</a:t>
            </a:r>
            <a:endParaRPr lang="fr-FR" sz="800" dirty="0">
              <a:latin typeface="+mj-lt"/>
            </a:endParaRPr>
          </a:p>
          <a:p>
            <a:endParaRPr lang="fr-FR" sz="800" dirty="0">
              <a:latin typeface="+mj-lt"/>
            </a:endParaRPr>
          </a:p>
        </p:txBody>
      </p:sp>
      <p:sp>
        <p:nvSpPr>
          <p:cNvPr id="9" name="ZoneTexte 8">
            <a:extLst>
              <a:ext uri="{FF2B5EF4-FFF2-40B4-BE49-F238E27FC236}">
                <a16:creationId xmlns:a16="http://schemas.microsoft.com/office/drawing/2014/main" id="{1485A690-1B1E-2BB7-EFFB-6686BFD5DA57}"/>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0" name="Espace réservé du numéro de diapositive 34">
            <a:extLst>
              <a:ext uri="{FF2B5EF4-FFF2-40B4-BE49-F238E27FC236}">
                <a16:creationId xmlns:a16="http://schemas.microsoft.com/office/drawing/2014/main" id="{49858241-5043-9748-98EC-096D51F3F5CB}"/>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15</a:t>
            </a:fld>
            <a:endParaRPr lang="fr-FR">
              <a:solidFill>
                <a:schemeClr val="bg1"/>
              </a:solidFill>
            </a:endParaRPr>
          </a:p>
        </p:txBody>
      </p:sp>
      <p:pic>
        <p:nvPicPr>
          <p:cNvPr id="2" name="Image 1">
            <a:extLst>
              <a:ext uri="{FF2B5EF4-FFF2-40B4-BE49-F238E27FC236}">
                <a16:creationId xmlns:a16="http://schemas.microsoft.com/office/drawing/2014/main" id="{22782454-B64D-3F3A-13E1-35080448876A}"/>
              </a:ext>
            </a:extLst>
          </p:cNvPr>
          <p:cNvPicPr>
            <a:picLocks noChangeAspect="1"/>
          </p:cNvPicPr>
          <p:nvPr/>
        </p:nvPicPr>
        <p:blipFill>
          <a:blip r:embed="rId3">
            <a:duotone>
              <a:schemeClr val="accent3">
                <a:shade val="45000"/>
                <a:satMod val="135000"/>
              </a:schemeClr>
              <a:prstClr val="white"/>
            </a:duotone>
          </a:blip>
          <a:stretch>
            <a:fillRect/>
          </a:stretch>
        </p:blipFill>
        <p:spPr>
          <a:xfrm>
            <a:off x="409088" y="1377662"/>
            <a:ext cx="5218821" cy="4058197"/>
          </a:xfrm>
          <a:prstGeom prst="rect">
            <a:avLst/>
          </a:prstGeom>
          <a:ln>
            <a:solidFill>
              <a:srgbClr val="009BAF"/>
            </a:solidFill>
          </a:ln>
        </p:spPr>
      </p:pic>
      <p:pic>
        <p:nvPicPr>
          <p:cNvPr id="3" name="Image 2">
            <a:extLst>
              <a:ext uri="{FF2B5EF4-FFF2-40B4-BE49-F238E27FC236}">
                <a16:creationId xmlns:a16="http://schemas.microsoft.com/office/drawing/2014/main" id="{CDE07718-5B2E-BBF4-0B2F-275E90321790}"/>
              </a:ext>
            </a:extLst>
          </p:cNvPr>
          <p:cNvPicPr>
            <a:picLocks noChangeAspect="1"/>
          </p:cNvPicPr>
          <p:nvPr/>
        </p:nvPicPr>
        <p:blipFill>
          <a:blip r:embed="rId4">
            <a:duotone>
              <a:schemeClr val="accent3">
                <a:shade val="45000"/>
                <a:satMod val="135000"/>
              </a:schemeClr>
              <a:prstClr val="white"/>
            </a:duotone>
          </a:blip>
          <a:stretch>
            <a:fillRect/>
          </a:stretch>
        </p:blipFill>
        <p:spPr>
          <a:xfrm>
            <a:off x="2744274" y="5766254"/>
            <a:ext cx="3704638" cy="3426790"/>
          </a:xfrm>
          <a:prstGeom prst="rect">
            <a:avLst/>
          </a:prstGeom>
          <a:ln>
            <a:solidFill>
              <a:srgbClr val="000000"/>
            </a:solidFill>
          </a:ln>
        </p:spPr>
      </p:pic>
      <p:sp>
        <p:nvSpPr>
          <p:cNvPr id="5" name="ZoneTexte 4">
            <a:extLst>
              <a:ext uri="{FF2B5EF4-FFF2-40B4-BE49-F238E27FC236}">
                <a16:creationId xmlns:a16="http://schemas.microsoft.com/office/drawing/2014/main" id="{9930A62E-9CF1-0BB3-7EDF-74325CB150BA}"/>
              </a:ext>
            </a:extLst>
          </p:cNvPr>
          <p:cNvSpPr txBox="1"/>
          <p:nvPr/>
        </p:nvSpPr>
        <p:spPr>
          <a:xfrm>
            <a:off x="409088" y="6035348"/>
            <a:ext cx="2024830" cy="2492990"/>
          </a:xfrm>
          <a:prstGeom prst="rect">
            <a:avLst/>
          </a:prstGeom>
          <a:noFill/>
        </p:spPr>
        <p:txBody>
          <a:bodyPr wrap="square">
            <a:spAutoFit/>
          </a:bodyPr>
          <a:lstStyle/>
          <a:p>
            <a:pPr algn="r"/>
            <a:endParaRPr lang="fr-FR" sz="2000" dirty="0">
              <a:solidFill>
                <a:srgbClr val="009BAF"/>
              </a:solidFill>
              <a:latin typeface="+mj-lt"/>
            </a:endParaRPr>
          </a:p>
          <a:p>
            <a:pPr algn="r"/>
            <a:r>
              <a:rPr lang="fr-FR" sz="2000" dirty="0">
                <a:solidFill>
                  <a:srgbClr val="009BAF"/>
                </a:solidFill>
              </a:rPr>
              <a:t>96% des MG sont organisés pour répondre aux SNP</a:t>
            </a:r>
          </a:p>
          <a:p>
            <a:pPr algn="r"/>
            <a:endParaRPr lang="fr-FR" sz="1400" dirty="0">
              <a:solidFill>
                <a:srgbClr val="009BAF"/>
              </a:solidFill>
              <a:latin typeface="+mj-lt"/>
            </a:endParaRPr>
          </a:p>
          <a:p>
            <a:pPr algn="r"/>
            <a:r>
              <a:rPr lang="fr-FR" sz="1400" dirty="0">
                <a:solidFill>
                  <a:srgbClr val="009BAF"/>
                </a:solidFill>
                <a:latin typeface="+mj-lt"/>
              </a:rPr>
              <a:t>8 médecins généralistes sur 10 s’organisent déjà au</a:t>
            </a:r>
            <a:r>
              <a:rPr lang="fr-FR" sz="1400" b="1" u="sng" dirty="0">
                <a:solidFill>
                  <a:srgbClr val="009BAF"/>
                </a:solidFill>
                <a:latin typeface="+mj-lt"/>
              </a:rPr>
              <a:t> quotidien</a:t>
            </a:r>
            <a:endParaRPr lang="fr-FR" sz="2000" b="1" u="sng" dirty="0">
              <a:solidFill>
                <a:srgbClr val="009BAF"/>
              </a:solidFill>
              <a:latin typeface="+mj-lt"/>
            </a:endParaRPr>
          </a:p>
        </p:txBody>
      </p:sp>
    </p:spTree>
    <p:extLst>
      <p:ext uri="{BB962C8B-B14F-4D97-AF65-F5344CB8AC3E}">
        <p14:creationId xmlns:p14="http://schemas.microsoft.com/office/powerpoint/2010/main" val="3756433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2F61A85-4DA3-C735-B80C-4BCC7E673A76}"/>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r="24973"/>
          <a:stretch/>
        </p:blipFill>
        <p:spPr>
          <a:xfrm>
            <a:off x="0" y="4636186"/>
            <a:ext cx="6858000" cy="5713217"/>
          </a:xfrm>
          <a:prstGeom prst="rect">
            <a:avLst/>
          </a:prstGeom>
        </p:spPr>
      </p:pic>
      <p:sp>
        <p:nvSpPr>
          <p:cNvPr id="4" name="Zone de texte 33">
            <a:extLst>
              <a:ext uri="{FF2B5EF4-FFF2-40B4-BE49-F238E27FC236}">
                <a16:creationId xmlns:a16="http://schemas.microsoft.com/office/drawing/2014/main" id="{A2A0600D-B77E-EBE1-1A9E-4E6178B9FD75}"/>
              </a:ext>
            </a:extLst>
          </p:cNvPr>
          <p:cNvSpPr txBox="1"/>
          <p:nvPr/>
        </p:nvSpPr>
        <p:spPr>
          <a:xfrm>
            <a:off x="1016001" y="1299324"/>
            <a:ext cx="3976913" cy="641241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fr-FR" sz="1200" b="1" dirty="0">
                <a:effectLst/>
                <a:latin typeface="Calibri Light" panose="020F0302020204030204" pitchFamily="34" charset="0"/>
                <a:ea typeface="Calibri" panose="020F0502020204030204" pitchFamily="34" charset="0"/>
                <a:cs typeface="Calibri Light" panose="020F0302020204030204" pitchFamily="34" charset="0"/>
              </a:rPr>
              <a:t>Activité SNP</a:t>
            </a:r>
            <a:endParaRPr lang="fr-FR" sz="1200" dirty="0">
              <a:effectLst/>
              <a:latin typeface="Calibri Light" panose="020F0302020204030204" pitchFamily="34" charset="0"/>
              <a:ea typeface="Calibri" panose="020F0502020204030204" pitchFamily="34" charset="0"/>
              <a:cs typeface="Calibri Light" panose="020F0302020204030204" pitchFamily="34" charset="0"/>
            </a:endParaRPr>
          </a:p>
          <a:p>
            <a:pPr indent="-228600">
              <a:tabLst>
                <a:tab pos="228600" algn="l"/>
              </a:tabLst>
            </a:pPr>
            <a:r>
              <a:rPr lang="fr-FR" sz="1200" dirty="0">
                <a:effectLst/>
                <a:latin typeface="Calibri Light" panose="020F0302020204030204" pitchFamily="34" charset="0"/>
                <a:ea typeface="Calibri" panose="020F0502020204030204" pitchFamily="34" charset="0"/>
                <a:cs typeface="Calibri Light" panose="020F0302020204030204" pitchFamily="34" charset="0"/>
              </a:rPr>
              <a:t>Pour 4 MG sur 10 la prise en charge de SNP représente plus de 30% de l’activité hebdomadaire</a:t>
            </a:r>
          </a:p>
          <a:p>
            <a:r>
              <a:rPr lang="fr-FR" sz="1200" b="1" dirty="0">
                <a:effectLst/>
                <a:latin typeface="Calibri Light" panose="020F0302020204030204" pitchFamily="34" charset="0"/>
                <a:ea typeface="Calibri" panose="020F0502020204030204" pitchFamily="34" charset="0"/>
                <a:cs typeface="Calibri Light" panose="020F0302020204030204" pitchFamily="34" charset="0"/>
              </a:rPr>
              <a:t> </a:t>
            </a:r>
          </a:p>
          <a:p>
            <a:endParaRPr lang="fr-FR" sz="1200" dirty="0">
              <a:effectLst/>
              <a:latin typeface="Calibri Light" panose="020F0302020204030204" pitchFamily="34" charset="0"/>
              <a:ea typeface="Calibri" panose="020F0502020204030204" pitchFamily="34" charset="0"/>
              <a:cs typeface="Calibri Light" panose="020F0302020204030204" pitchFamily="34" charset="0"/>
            </a:endParaRPr>
          </a:p>
          <a:p>
            <a:r>
              <a:rPr lang="fr-FR" sz="1200" b="1" dirty="0">
                <a:effectLst/>
                <a:latin typeface="Calibri Light" panose="020F0302020204030204" pitchFamily="34" charset="0"/>
                <a:ea typeface="Calibri" panose="020F0502020204030204" pitchFamily="34" charset="0"/>
                <a:cs typeface="Calibri Light" panose="020F0302020204030204" pitchFamily="34" charset="0"/>
              </a:rPr>
              <a:t>Consultations SNP</a:t>
            </a:r>
            <a:endParaRPr lang="fr-FR" sz="1200" dirty="0">
              <a:effectLst/>
              <a:latin typeface="Calibri Light" panose="020F0302020204030204" pitchFamily="34" charset="0"/>
              <a:ea typeface="Calibri" panose="020F0502020204030204" pitchFamily="34" charset="0"/>
              <a:cs typeface="Calibri Light" panose="020F0302020204030204" pitchFamily="34" charset="0"/>
            </a:endParaRPr>
          </a:p>
          <a:p>
            <a:pPr indent="-228600">
              <a:tabLst>
                <a:tab pos="228600" algn="l"/>
              </a:tabLst>
            </a:pPr>
            <a:r>
              <a:rPr lang="fr-FR" sz="1200" dirty="0">
                <a:effectLst/>
                <a:latin typeface="Calibri Light" panose="020F0302020204030204" pitchFamily="34" charset="0"/>
                <a:ea typeface="Calibri" panose="020F0502020204030204" pitchFamily="34" charset="0"/>
                <a:cs typeface="Calibri Light" panose="020F0302020204030204" pitchFamily="34" charset="0"/>
              </a:rPr>
              <a:t>Durée moyenne plus courte que les autres consultations (16 min au lieu de 18)</a:t>
            </a:r>
          </a:p>
          <a:p>
            <a:pPr indent="-228600">
              <a:tabLst>
                <a:tab pos="228600" algn="l"/>
              </a:tabLst>
            </a:pPr>
            <a:r>
              <a:rPr lang="fr-FR" sz="1200" dirty="0">
                <a:effectLst/>
                <a:latin typeface="Calibri Light" panose="020F0302020204030204" pitchFamily="34" charset="0"/>
                <a:ea typeface="Calibri" panose="020F0502020204030204" pitchFamily="34" charset="0"/>
                <a:cs typeface="Calibri Light" panose="020F0302020204030204" pitchFamily="34" charset="0"/>
              </a:rPr>
              <a:t>Les MG prennent plus souvent en charge les patients dont ils sont MT</a:t>
            </a:r>
          </a:p>
          <a:p>
            <a:r>
              <a:rPr lang="fr-FR" sz="1200" b="1" dirty="0">
                <a:effectLst/>
                <a:latin typeface="Calibri Light" panose="020F0302020204030204" pitchFamily="34" charset="0"/>
                <a:ea typeface="Calibri" panose="020F0502020204030204" pitchFamily="34" charset="0"/>
                <a:cs typeface="Calibri Light" panose="020F0302020204030204" pitchFamily="34" charset="0"/>
              </a:rPr>
              <a:t> </a:t>
            </a:r>
          </a:p>
          <a:p>
            <a:endParaRPr lang="fr-FR" sz="1200" dirty="0">
              <a:effectLst/>
              <a:latin typeface="Calibri Light" panose="020F0302020204030204" pitchFamily="34" charset="0"/>
              <a:ea typeface="Calibri" panose="020F0502020204030204" pitchFamily="34" charset="0"/>
              <a:cs typeface="Calibri Light" panose="020F0302020204030204" pitchFamily="34" charset="0"/>
            </a:endParaRPr>
          </a:p>
          <a:p>
            <a:r>
              <a:rPr lang="fr-FR" sz="1200" b="1" dirty="0">
                <a:effectLst/>
                <a:latin typeface="Calibri Light" panose="020F0302020204030204" pitchFamily="34" charset="0"/>
                <a:ea typeface="Calibri" panose="020F0502020204030204" pitchFamily="34" charset="0"/>
                <a:cs typeface="Calibri Light" panose="020F0302020204030204" pitchFamily="34" charset="0"/>
              </a:rPr>
              <a:t>Profil des MG proposant des </a:t>
            </a:r>
            <a:r>
              <a:rPr lang="fr-FR" sz="1200" b="1">
                <a:effectLst/>
                <a:latin typeface="Calibri Light" panose="020F0302020204030204" pitchFamily="34" charset="0"/>
                <a:ea typeface="Calibri" panose="020F0502020204030204" pitchFamily="34" charset="0"/>
                <a:cs typeface="Calibri Light" panose="020F0302020204030204" pitchFamily="34" charset="0"/>
              </a:rPr>
              <a:t>plages sans </a:t>
            </a:r>
            <a:r>
              <a:rPr lang="fr-FR" sz="1200" b="1" dirty="0">
                <a:effectLst/>
                <a:latin typeface="Calibri Light" panose="020F0302020204030204" pitchFamily="34" charset="0"/>
                <a:ea typeface="Calibri" panose="020F0502020204030204" pitchFamily="34" charset="0"/>
                <a:cs typeface="Calibri Light" panose="020F0302020204030204" pitchFamily="34" charset="0"/>
              </a:rPr>
              <a:t>RDV</a:t>
            </a:r>
            <a:endParaRPr lang="fr-FR" sz="1200" dirty="0">
              <a:effectLst/>
              <a:latin typeface="Calibri Light" panose="020F0302020204030204" pitchFamily="34" charset="0"/>
              <a:ea typeface="Calibri" panose="020F0502020204030204" pitchFamily="34" charset="0"/>
              <a:cs typeface="Calibri Light" panose="020F0302020204030204" pitchFamily="34" charset="0"/>
            </a:endParaRPr>
          </a:p>
          <a:p>
            <a:pPr indent="-228600">
              <a:tabLst>
                <a:tab pos="228600" algn="l"/>
              </a:tabLst>
            </a:pPr>
            <a:r>
              <a:rPr lang="fr-FR" sz="1200" dirty="0">
                <a:effectLst/>
                <a:latin typeface="Calibri Light" panose="020F0302020204030204" pitchFamily="34" charset="0"/>
                <a:ea typeface="Calibri" panose="020F0502020204030204" pitchFamily="34" charset="0"/>
                <a:cs typeface="Calibri Light" panose="020F0302020204030204" pitchFamily="34" charset="0"/>
              </a:rPr>
              <a:t>Plutôt femme de plus de 50 ans &amp; &gt; 60 ans</a:t>
            </a:r>
          </a:p>
          <a:p>
            <a:pPr indent="-228600">
              <a:tabLst>
                <a:tab pos="228600" algn="l"/>
              </a:tabLst>
            </a:pPr>
            <a:r>
              <a:rPr lang="fr-FR" sz="1200" dirty="0">
                <a:effectLst/>
                <a:latin typeface="Calibri Light" panose="020F0302020204030204" pitchFamily="34" charset="0"/>
                <a:ea typeface="Calibri" panose="020F0502020204030204" pitchFamily="34" charset="0"/>
                <a:cs typeface="Calibri Light" panose="020F0302020204030204" pitchFamily="34" charset="0"/>
              </a:rPr>
              <a:t>MG exerçant en cabinet avec 1 à 2 ETP MG</a:t>
            </a:r>
          </a:p>
          <a:p>
            <a:pPr indent="-228600">
              <a:tabLst>
                <a:tab pos="228600" algn="l"/>
              </a:tabLst>
            </a:pPr>
            <a:r>
              <a:rPr lang="fr-FR" sz="1200" dirty="0">
                <a:effectLst/>
                <a:latin typeface="Calibri Light" panose="020F0302020204030204" pitchFamily="34" charset="0"/>
                <a:ea typeface="Calibri" panose="020F0502020204030204" pitchFamily="34" charset="0"/>
                <a:cs typeface="Calibri Light" panose="020F0302020204030204" pitchFamily="34" charset="0"/>
              </a:rPr>
              <a:t>Cabinet disposant d’un secrétariat</a:t>
            </a:r>
          </a:p>
          <a:p>
            <a:r>
              <a:rPr lang="fr-FR" sz="1200" dirty="0">
                <a:effectLst/>
                <a:latin typeface="Calibri Light" panose="020F0302020204030204" pitchFamily="34" charset="0"/>
                <a:ea typeface="Calibri" panose="020F0502020204030204" pitchFamily="34" charset="0"/>
                <a:cs typeface="Calibri Light" panose="020F0302020204030204" pitchFamily="34" charset="0"/>
              </a:rPr>
              <a:t> </a:t>
            </a:r>
          </a:p>
          <a:p>
            <a:endParaRPr lang="fr-FR" sz="1200" dirty="0">
              <a:effectLst/>
              <a:latin typeface="Calibri Light" panose="020F0302020204030204" pitchFamily="34" charset="0"/>
              <a:ea typeface="Calibri" panose="020F0502020204030204" pitchFamily="34" charset="0"/>
              <a:cs typeface="Calibri Light" panose="020F0302020204030204" pitchFamily="34" charset="0"/>
            </a:endParaRPr>
          </a:p>
          <a:p>
            <a:r>
              <a:rPr lang="fr-FR" sz="1200" b="1" dirty="0">
                <a:effectLst/>
                <a:latin typeface="Calibri Light" panose="020F0302020204030204" pitchFamily="34" charset="0"/>
                <a:ea typeface="Calibri" panose="020F0502020204030204" pitchFamily="34" charset="0"/>
                <a:cs typeface="Calibri Light" panose="020F0302020204030204" pitchFamily="34" charset="0"/>
              </a:rPr>
              <a:t>Organisation de la prise en charge</a:t>
            </a:r>
            <a:endParaRPr lang="fr-FR" sz="1200" dirty="0">
              <a:effectLst/>
              <a:latin typeface="Calibri Light" panose="020F0302020204030204" pitchFamily="34" charset="0"/>
              <a:ea typeface="Calibri" panose="020F0502020204030204" pitchFamily="34" charset="0"/>
              <a:cs typeface="Calibri Light" panose="020F0302020204030204" pitchFamily="34" charset="0"/>
            </a:endParaRPr>
          </a:p>
          <a:p>
            <a:pPr lvl="0">
              <a:tabLst>
                <a:tab pos="228600" algn="l"/>
              </a:tabLst>
            </a:pPr>
            <a:r>
              <a:rPr lang="fr-FR" sz="1200" dirty="0">
                <a:effectLst/>
                <a:uFill>
                  <a:solidFill>
                    <a:srgbClr val="000000"/>
                  </a:solidFill>
                </a:uFill>
                <a:latin typeface="Calibri Light" panose="020F0302020204030204" pitchFamily="34" charset="0"/>
                <a:ea typeface="Calibri" panose="020F0502020204030204" pitchFamily="34" charset="0"/>
                <a:cs typeface="Calibri Light" panose="020F0302020204030204" pitchFamily="34" charset="0"/>
              </a:rPr>
              <a:t>8 MG/10 s’organisent au quotidien (plages de consultations sans RDV)</a:t>
            </a:r>
          </a:p>
          <a:p>
            <a:pPr lvl="0">
              <a:tabLst>
                <a:tab pos="228600" algn="l"/>
              </a:tabLst>
            </a:pPr>
            <a:r>
              <a:rPr lang="fr-FR" sz="1200" dirty="0">
                <a:effectLst/>
                <a:uFill>
                  <a:solidFill>
                    <a:srgbClr val="000000"/>
                  </a:solidFill>
                </a:uFill>
                <a:latin typeface="Calibri Light" panose="020F0302020204030204" pitchFamily="34" charset="0"/>
                <a:ea typeface="Calibri" panose="020F0502020204030204" pitchFamily="34" charset="0"/>
                <a:cs typeface="Calibri Light" panose="020F0302020204030204" pitchFamily="34" charset="0"/>
              </a:rPr>
              <a:t>4MG/10 </a:t>
            </a:r>
            <a:r>
              <a:rPr lang="fr-FR" sz="1200" u="sng" dirty="0">
                <a:effectLst/>
                <a:uFill>
                  <a:solidFill>
                    <a:srgbClr val="000000"/>
                  </a:solidFill>
                </a:uFill>
                <a:latin typeface="Calibri Light" panose="020F0302020204030204" pitchFamily="34" charset="0"/>
                <a:ea typeface="Calibri" panose="020F0502020204030204" pitchFamily="34" charset="0"/>
                <a:cs typeface="Calibri Light" panose="020F0302020204030204" pitchFamily="34" charset="0"/>
              </a:rPr>
              <a:t>s’organisent en permanence </a:t>
            </a:r>
            <a:r>
              <a:rPr lang="fr-FR" sz="1200" dirty="0">
                <a:effectLst/>
                <a:uFill>
                  <a:solidFill>
                    <a:srgbClr val="000000"/>
                  </a:solidFill>
                </a:uFill>
                <a:latin typeface="Calibri Light" panose="020F0302020204030204" pitchFamily="34" charset="0"/>
                <a:ea typeface="Calibri" panose="020F0502020204030204" pitchFamily="34" charset="0"/>
                <a:cs typeface="Calibri Light" panose="020F0302020204030204" pitchFamily="34" charset="0"/>
              </a:rPr>
              <a:t>(quotidiennement et tout au long de la journée)</a:t>
            </a:r>
          </a:p>
          <a:p>
            <a:pPr lvl="0">
              <a:tabLst>
                <a:tab pos="228600" algn="l"/>
              </a:tabLst>
            </a:pPr>
            <a:r>
              <a:rPr lang="fr-FR" sz="1200" dirty="0">
                <a:effectLst/>
                <a:uFill>
                  <a:solidFill>
                    <a:srgbClr val="000000"/>
                  </a:solidFill>
                </a:uFill>
                <a:latin typeface="Calibri Light" panose="020F0302020204030204" pitchFamily="34" charset="0"/>
                <a:ea typeface="Calibri" panose="020F0502020204030204" pitchFamily="34" charset="0"/>
                <a:cs typeface="Calibri Light" panose="020F0302020204030204" pitchFamily="34" charset="0"/>
              </a:rPr>
              <a:t>Plus de 50% des </a:t>
            </a:r>
            <a:r>
              <a:rPr lang="fr-FR" sz="1200" u="sng" dirty="0">
                <a:effectLst/>
                <a:uFill>
                  <a:solidFill>
                    <a:srgbClr val="000000"/>
                  </a:solidFill>
                </a:uFill>
                <a:latin typeface="Calibri Light" panose="020F0302020204030204" pitchFamily="34" charset="0"/>
                <a:ea typeface="Calibri" panose="020F0502020204030204" pitchFamily="34" charset="0"/>
                <a:cs typeface="Calibri Light" panose="020F0302020204030204" pitchFamily="34" charset="0"/>
              </a:rPr>
              <a:t>cabinets</a:t>
            </a:r>
            <a:r>
              <a:rPr lang="fr-FR" sz="1200" dirty="0">
                <a:effectLst/>
                <a:uFill>
                  <a:solidFill>
                    <a:srgbClr val="000000"/>
                  </a:solidFill>
                </a:uFill>
                <a:latin typeface="Calibri Light" panose="020F0302020204030204" pitchFamily="34" charset="0"/>
                <a:ea typeface="Calibri" panose="020F0502020204030204" pitchFamily="34" charset="0"/>
                <a:cs typeface="Calibri Light" panose="020F0302020204030204" pitchFamily="34" charset="0"/>
              </a:rPr>
              <a:t> offrent une prise en charge en permanence</a:t>
            </a:r>
          </a:p>
          <a:p>
            <a:r>
              <a:rPr lang="fr-FR" sz="1200" dirty="0">
                <a:effectLst/>
                <a:latin typeface="Calibri Light" panose="020F0302020204030204" pitchFamily="34" charset="0"/>
                <a:ea typeface="Calibri" panose="020F0502020204030204" pitchFamily="34" charset="0"/>
                <a:cs typeface="Calibri Light" panose="020F0302020204030204" pitchFamily="34" charset="0"/>
              </a:rPr>
              <a:t> </a:t>
            </a:r>
          </a:p>
          <a:p>
            <a:endParaRPr lang="fr-FR" sz="1200" dirty="0">
              <a:effectLst/>
              <a:latin typeface="Calibri Light" panose="020F0302020204030204" pitchFamily="34" charset="0"/>
              <a:ea typeface="Calibri" panose="020F0502020204030204" pitchFamily="34" charset="0"/>
              <a:cs typeface="Calibri Light" panose="020F0302020204030204" pitchFamily="34" charset="0"/>
            </a:endParaRPr>
          </a:p>
          <a:p>
            <a:r>
              <a:rPr lang="fr-FR" sz="1200" b="1" dirty="0">
                <a:effectLst/>
                <a:latin typeface="Calibri Light" panose="020F0302020204030204" pitchFamily="34" charset="0"/>
                <a:ea typeface="Calibri" panose="020F0502020204030204" pitchFamily="34" charset="0"/>
                <a:cs typeface="Calibri Light" panose="020F0302020204030204" pitchFamily="34" charset="0"/>
              </a:rPr>
              <a:t>Réorientation en cas d’impossibilité de réponse</a:t>
            </a:r>
            <a:endParaRPr lang="fr-FR" sz="1200" dirty="0">
              <a:effectLst/>
              <a:latin typeface="Calibri Light" panose="020F0302020204030204" pitchFamily="34" charset="0"/>
              <a:ea typeface="Calibri" panose="020F0502020204030204" pitchFamily="34" charset="0"/>
              <a:cs typeface="Calibri Light" panose="020F0302020204030204" pitchFamily="34" charset="0"/>
            </a:endParaRPr>
          </a:p>
          <a:p>
            <a:pPr lvl="0">
              <a:tabLst>
                <a:tab pos="457200" algn="l"/>
              </a:tabLst>
            </a:pPr>
            <a:r>
              <a:rPr lang="fr-FR" sz="1200" dirty="0">
                <a:effectLst/>
                <a:latin typeface="Calibri Light" panose="020F0302020204030204" pitchFamily="34" charset="0"/>
                <a:ea typeface="Calibri" panose="020F0502020204030204" pitchFamily="34" charset="0"/>
                <a:cs typeface="Calibri Light" panose="020F0302020204030204" pitchFamily="34" charset="0"/>
              </a:rPr>
              <a:t>53% des MG réorientent vers le libéral : confrère de même ou autre structure (37%) ou structure spécialisée SNP (16 %). </a:t>
            </a:r>
          </a:p>
          <a:p>
            <a:pPr lvl="0">
              <a:tabLst>
                <a:tab pos="457200" algn="l"/>
              </a:tabLst>
            </a:pPr>
            <a:r>
              <a:rPr lang="fr-FR" sz="1200" dirty="0">
                <a:effectLst/>
                <a:latin typeface="Calibri Light" panose="020F0302020204030204" pitchFamily="34" charset="0"/>
                <a:ea typeface="Calibri" panose="020F0502020204030204" pitchFamily="34" charset="0"/>
                <a:cs typeface="Calibri Light" panose="020F0302020204030204" pitchFamily="34" charset="0"/>
              </a:rPr>
              <a:t>27 % réorientent vers les urgences ou le Samu</a:t>
            </a:r>
          </a:p>
          <a:p>
            <a:r>
              <a:rPr lang="fr-FR" sz="1200" dirty="0">
                <a:effectLst/>
                <a:latin typeface="Calibri Light" panose="020F0302020204030204" pitchFamily="34" charset="0"/>
                <a:ea typeface="Calibri" panose="020F0502020204030204" pitchFamily="34" charset="0"/>
                <a:cs typeface="Calibri Light" panose="020F0302020204030204" pitchFamily="34" charset="0"/>
              </a:rPr>
              <a:t> </a:t>
            </a:r>
          </a:p>
          <a:p>
            <a:r>
              <a:rPr lang="fr-FR" sz="1200" b="1" dirty="0">
                <a:effectLst/>
                <a:latin typeface="Calibri Light" panose="020F0302020204030204" pitchFamily="34" charset="0"/>
                <a:ea typeface="Calibri" panose="020F0502020204030204" pitchFamily="34" charset="0"/>
                <a:cs typeface="Calibri Light" panose="020F0302020204030204" pitchFamily="34" charset="0"/>
              </a:rPr>
              <a:t>Taux de réponse</a:t>
            </a:r>
            <a:endParaRPr lang="fr-FR" sz="1200" dirty="0">
              <a:effectLst/>
              <a:latin typeface="Calibri Light" panose="020F0302020204030204" pitchFamily="34" charset="0"/>
              <a:ea typeface="Calibri" panose="020F0502020204030204" pitchFamily="34" charset="0"/>
              <a:cs typeface="Calibri Light" panose="020F0302020204030204" pitchFamily="34" charset="0"/>
            </a:endParaRPr>
          </a:p>
          <a:p>
            <a:pPr lvl="0">
              <a:tabLst>
                <a:tab pos="457200" algn="l"/>
              </a:tabLst>
            </a:pPr>
            <a:r>
              <a:rPr lang="fr-FR" sz="1200" b="1" dirty="0">
                <a:effectLst/>
                <a:latin typeface="Calibri Light" panose="020F0302020204030204" pitchFamily="34" charset="0"/>
                <a:ea typeface="Calibri" panose="020F0502020204030204" pitchFamily="34" charset="0"/>
                <a:cs typeface="Calibri Light" panose="020F0302020204030204" pitchFamily="34" charset="0"/>
              </a:rPr>
              <a:t>28% des MG répondent à 100% des demandes de SNP</a:t>
            </a:r>
            <a:endParaRPr lang="fr-FR" sz="1200" dirty="0">
              <a:effectLst/>
              <a:latin typeface="Calibri Light" panose="020F0302020204030204" pitchFamily="34" charset="0"/>
              <a:ea typeface="Calibri" panose="020F0502020204030204" pitchFamily="34" charset="0"/>
              <a:cs typeface="Calibri Light" panose="020F0302020204030204" pitchFamily="34" charset="0"/>
            </a:endParaRPr>
          </a:p>
          <a:p>
            <a:pPr lvl="0">
              <a:tabLst>
                <a:tab pos="457200" algn="l"/>
              </a:tabLst>
            </a:pPr>
            <a:r>
              <a:rPr lang="fr-FR" sz="1200" b="1" dirty="0">
                <a:effectLst/>
                <a:latin typeface="Calibri Light" panose="020F0302020204030204" pitchFamily="34" charset="0"/>
                <a:ea typeface="Calibri" panose="020F0502020204030204" pitchFamily="34" charset="0"/>
                <a:cs typeface="Calibri Light" panose="020F0302020204030204" pitchFamily="34" charset="0"/>
              </a:rPr>
              <a:t>45% des MG répondent à plus de 50% des demandes de SNP</a:t>
            </a:r>
            <a:endParaRPr lang="fr-FR" sz="1200" dirty="0">
              <a:effectLst/>
              <a:latin typeface="Calibri Light" panose="020F0302020204030204" pitchFamily="34" charset="0"/>
              <a:ea typeface="Calibri" panose="020F0502020204030204" pitchFamily="34" charset="0"/>
              <a:cs typeface="Calibri Light" panose="020F0302020204030204" pitchFamily="34" charset="0"/>
            </a:endParaRPr>
          </a:p>
          <a:p>
            <a:pPr lvl="0">
              <a:tabLst>
                <a:tab pos="457200" algn="l"/>
              </a:tabLst>
            </a:pPr>
            <a:r>
              <a:rPr lang="fr-FR" sz="1200" dirty="0">
                <a:effectLst/>
                <a:latin typeface="Calibri Light" panose="020F0302020204030204" pitchFamily="34" charset="0"/>
                <a:ea typeface="Calibri" panose="020F0502020204030204" pitchFamily="34" charset="0"/>
                <a:cs typeface="Calibri Light" panose="020F0302020204030204" pitchFamily="34" charset="0"/>
              </a:rPr>
              <a:t>La probabilité de prise en charge des SNP est supérieure en cabinet de groupe</a:t>
            </a:r>
          </a:p>
          <a:p>
            <a:r>
              <a:rPr lang="fr-FR" sz="1200" dirty="0">
                <a:effectLst/>
                <a:latin typeface="Calibri Light" panose="020F0302020204030204" pitchFamily="34" charset="0"/>
                <a:ea typeface="Calibri" panose="020F0502020204030204" pitchFamily="34" charset="0"/>
                <a:cs typeface="Calibri Light" panose="020F0302020204030204" pitchFamily="34" charset="0"/>
              </a:rPr>
              <a:t> </a:t>
            </a:r>
          </a:p>
          <a:p>
            <a:r>
              <a:rPr lang="fr-FR" sz="1200" dirty="0">
                <a:effectLst/>
                <a:latin typeface="Calibri Light" panose="020F0302020204030204" pitchFamily="34" charset="0"/>
                <a:ea typeface="Calibri" panose="020F0502020204030204" pitchFamily="34" charset="0"/>
                <a:cs typeface="Calibri Light" panose="020F0302020204030204" pitchFamily="34" charset="0"/>
              </a:rPr>
              <a:t> </a:t>
            </a:r>
          </a:p>
          <a:p>
            <a:r>
              <a:rPr lang="fr-FR" sz="1200" dirty="0">
                <a:effectLst/>
                <a:latin typeface="Calibri Light" panose="020F0302020204030204" pitchFamily="34" charset="0"/>
                <a:ea typeface="Calibri" panose="020F0502020204030204" pitchFamily="34" charset="0"/>
                <a:cs typeface="Calibri Light" panose="020F0302020204030204" pitchFamily="34" charset="0"/>
              </a:rPr>
              <a:t> </a:t>
            </a:r>
          </a:p>
          <a:p>
            <a:r>
              <a:rPr lang="fr-FR" sz="1200" dirty="0">
                <a:effectLst/>
                <a:latin typeface="Calibri Light" panose="020F0302020204030204" pitchFamily="34" charset="0"/>
                <a:ea typeface="Calibri" panose="020F0502020204030204" pitchFamily="34" charset="0"/>
                <a:cs typeface="Calibri Light" panose="020F0302020204030204" pitchFamily="34" charset="0"/>
              </a:rPr>
              <a:t> </a:t>
            </a:r>
          </a:p>
        </p:txBody>
      </p:sp>
      <p:sp>
        <p:nvSpPr>
          <p:cNvPr id="5" name="ZoneTexte 4">
            <a:extLst>
              <a:ext uri="{FF2B5EF4-FFF2-40B4-BE49-F238E27FC236}">
                <a16:creationId xmlns:a16="http://schemas.microsoft.com/office/drawing/2014/main" id="{5C422E54-FABC-96F8-733B-473BC2866BBE}"/>
              </a:ext>
            </a:extLst>
          </p:cNvPr>
          <p:cNvSpPr txBox="1"/>
          <p:nvPr/>
        </p:nvSpPr>
        <p:spPr>
          <a:xfrm>
            <a:off x="656770" y="393181"/>
            <a:ext cx="6125030" cy="523220"/>
          </a:xfrm>
          <a:prstGeom prst="rect">
            <a:avLst/>
          </a:prstGeom>
          <a:noFill/>
        </p:spPr>
        <p:txBody>
          <a:bodyPr wrap="square" rtlCol="0">
            <a:spAutoFit/>
          </a:bodyPr>
          <a:lstStyle/>
          <a:p>
            <a:r>
              <a:rPr lang="fr-FR" sz="2800" dirty="0">
                <a:solidFill>
                  <a:srgbClr val="009BAF"/>
                </a:solidFill>
                <a:latin typeface="+mj-lt"/>
              </a:rPr>
              <a:t>Les données clefs de l’étude de la DREES</a:t>
            </a:r>
          </a:p>
        </p:txBody>
      </p:sp>
      <p:sp>
        <p:nvSpPr>
          <p:cNvPr id="8" name="ZoneTexte 7">
            <a:extLst>
              <a:ext uri="{FF2B5EF4-FFF2-40B4-BE49-F238E27FC236}">
                <a16:creationId xmlns:a16="http://schemas.microsoft.com/office/drawing/2014/main" id="{4A9DEF3F-15C2-E4D6-4B93-15170F0D04A6}"/>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9" name="Espace réservé du numéro de diapositive 34">
            <a:extLst>
              <a:ext uri="{FF2B5EF4-FFF2-40B4-BE49-F238E27FC236}">
                <a16:creationId xmlns:a16="http://schemas.microsoft.com/office/drawing/2014/main" id="{DBEDAEA0-0791-1600-A473-39F188117DC6}"/>
              </a:ext>
            </a:extLst>
          </p:cNvPr>
          <p:cNvSpPr txBox="1">
            <a:spLocks/>
          </p:cNvSpPr>
          <p:nvPr/>
        </p:nvSpPr>
        <p:spPr>
          <a:xfrm>
            <a:off x="5114396" y="9451018"/>
            <a:ext cx="1543050" cy="52740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0B0B60-750E-4E58-8B7B-7D7EA8462C7B}" type="slidenum">
              <a:rPr lang="fr-FR" smtClean="0">
                <a:solidFill>
                  <a:schemeClr val="bg1"/>
                </a:solidFill>
              </a:rPr>
              <a:pPr/>
              <a:t>16</a:t>
            </a:fld>
            <a:endParaRPr lang="fr-FR">
              <a:solidFill>
                <a:schemeClr val="bg1"/>
              </a:solidFill>
            </a:endParaRPr>
          </a:p>
        </p:txBody>
      </p:sp>
      <p:sp>
        <p:nvSpPr>
          <p:cNvPr id="3" name="Rectangle 2">
            <a:extLst>
              <a:ext uri="{FF2B5EF4-FFF2-40B4-BE49-F238E27FC236}">
                <a16:creationId xmlns:a16="http://schemas.microsoft.com/office/drawing/2014/main" id="{5964D7BB-1E63-8437-9492-169B7ECD7CE5}"/>
              </a:ext>
            </a:extLst>
          </p:cNvPr>
          <p:cNvSpPr/>
          <p:nvPr/>
        </p:nvSpPr>
        <p:spPr>
          <a:xfrm>
            <a:off x="927099" y="4505530"/>
            <a:ext cx="3976913" cy="1498600"/>
          </a:xfrm>
          <a:prstGeom prst="rect">
            <a:avLst/>
          </a:prstGeom>
          <a:noFill/>
          <a:ln>
            <a:solidFill>
              <a:srgbClr val="009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81541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3964E52-DE46-49B2-DC2C-BDDC1B09DCAC}"/>
              </a:ext>
            </a:extLst>
          </p:cNvPr>
          <p:cNvSpPr txBox="1"/>
          <p:nvPr/>
        </p:nvSpPr>
        <p:spPr>
          <a:xfrm>
            <a:off x="409088" y="334562"/>
            <a:ext cx="806203" cy="806203"/>
          </a:xfrm>
          <a:prstGeom prst="rect">
            <a:avLst/>
          </a:prstGeom>
          <a:solidFill>
            <a:srgbClr val="009BAF"/>
          </a:solidFill>
        </p:spPr>
        <p:txBody>
          <a:bodyPr wrap="square" rtlCol="0" anchor="ctr">
            <a:noAutofit/>
          </a:bodyPr>
          <a:lstStyle/>
          <a:p>
            <a:pPr algn="ctr"/>
            <a:r>
              <a:rPr lang="fr-FR" sz="4022" dirty="0">
                <a:solidFill>
                  <a:schemeClr val="bg1"/>
                </a:solidFill>
              </a:rPr>
              <a:t>2</a:t>
            </a:r>
          </a:p>
        </p:txBody>
      </p:sp>
      <p:sp>
        <p:nvSpPr>
          <p:cNvPr id="6" name="ZoneTexte 5">
            <a:extLst>
              <a:ext uri="{FF2B5EF4-FFF2-40B4-BE49-F238E27FC236}">
                <a16:creationId xmlns:a16="http://schemas.microsoft.com/office/drawing/2014/main" id="{A307736D-C540-0C0D-E2A0-DCF6D6A5D9D9}"/>
              </a:ext>
            </a:extLst>
          </p:cNvPr>
          <p:cNvSpPr txBox="1"/>
          <p:nvPr/>
        </p:nvSpPr>
        <p:spPr>
          <a:xfrm>
            <a:off x="1386619" y="295188"/>
            <a:ext cx="4930302" cy="461665"/>
          </a:xfrm>
          <a:prstGeom prst="rect">
            <a:avLst/>
          </a:prstGeom>
          <a:noFill/>
          <a:ln>
            <a:noFill/>
          </a:ln>
        </p:spPr>
        <p:txBody>
          <a:bodyPr wrap="square" rtlCol="0">
            <a:spAutoFit/>
          </a:bodyPr>
          <a:lstStyle/>
          <a:p>
            <a:r>
              <a:rPr lang="fr-FR" sz="240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Travaux préparatoires du Zonage 2022</a:t>
            </a:r>
          </a:p>
        </p:txBody>
      </p:sp>
      <p:sp>
        <p:nvSpPr>
          <p:cNvPr id="8" name="ZoneTexte 7">
            <a:extLst>
              <a:ext uri="{FF2B5EF4-FFF2-40B4-BE49-F238E27FC236}">
                <a16:creationId xmlns:a16="http://schemas.microsoft.com/office/drawing/2014/main" id="{7CD8952E-FC2F-9D1E-DDDF-3F0F936825BB}"/>
              </a:ext>
            </a:extLst>
          </p:cNvPr>
          <p:cNvSpPr txBox="1"/>
          <p:nvPr/>
        </p:nvSpPr>
        <p:spPr>
          <a:xfrm>
            <a:off x="1386619" y="694283"/>
            <a:ext cx="4773198" cy="461665"/>
          </a:xfrm>
          <a:prstGeom prst="rect">
            <a:avLst/>
          </a:prstGeom>
          <a:noFill/>
        </p:spPr>
        <p:txBody>
          <a:bodyPr wrap="square">
            <a:spAutoFit/>
          </a:bodyPr>
          <a:lstStyle/>
          <a:p>
            <a:r>
              <a:rPr lang="fr-FR" sz="800" dirty="0">
                <a:latin typeface="+mj-lt"/>
              </a:rPr>
              <a:t>Sources : rapport diagnostic, évaluation et enjeux de l’accès aux soins en Occitanie Travaux préparatoires pour le nouveau zonage conventionnel des médecins généralistes - Février 2022 – Réalisation Joy Raynaud – 833 médecins répondant</a:t>
            </a:r>
          </a:p>
        </p:txBody>
      </p:sp>
      <p:sp>
        <p:nvSpPr>
          <p:cNvPr id="9" name="Ellipse 8">
            <a:extLst>
              <a:ext uri="{FF2B5EF4-FFF2-40B4-BE49-F238E27FC236}">
                <a16:creationId xmlns:a16="http://schemas.microsoft.com/office/drawing/2014/main" id="{79F2F7F0-B3AD-9D5A-CD59-3585151F5E9F}"/>
              </a:ext>
            </a:extLst>
          </p:cNvPr>
          <p:cNvSpPr/>
          <p:nvPr/>
        </p:nvSpPr>
        <p:spPr>
          <a:xfrm>
            <a:off x="474907" y="2866710"/>
            <a:ext cx="279703" cy="27970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03" dirty="0">
              <a:solidFill>
                <a:srgbClr val="00B0F0"/>
              </a:solidFill>
            </a:endParaRPr>
          </a:p>
        </p:txBody>
      </p:sp>
      <p:sp>
        <p:nvSpPr>
          <p:cNvPr id="11" name="ZoneTexte 10">
            <a:extLst>
              <a:ext uri="{FF2B5EF4-FFF2-40B4-BE49-F238E27FC236}">
                <a16:creationId xmlns:a16="http://schemas.microsoft.com/office/drawing/2014/main" id="{3BFDC8B3-A86B-22D8-C877-7414F6648D34}"/>
              </a:ext>
            </a:extLst>
          </p:cNvPr>
          <p:cNvSpPr txBox="1"/>
          <p:nvPr/>
        </p:nvSpPr>
        <p:spPr>
          <a:xfrm>
            <a:off x="309372" y="1622491"/>
            <a:ext cx="2154494" cy="769441"/>
          </a:xfrm>
          <a:prstGeom prst="rect">
            <a:avLst/>
          </a:prstGeom>
          <a:noFill/>
        </p:spPr>
        <p:txBody>
          <a:bodyPr wrap="square">
            <a:spAutoFit/>
          </a:bodyPr>
          <a:lstStyle/>
          <a:p>
            <a:pPr algn="just"/>
            <a:r>
              <a:rPr lang="fr-FR" sz="1100" b="1" dirty="0">
                <a:latin typeface="+mj-lt"/>
              </a:rPr>
              <a:t>Dans le cadre des soins non programmés, les médecins sont-ils en mesure de prendre en charge un patient en moins de 48h ?</a:t>
            </a:r>
          </a:p>
        </p:txBody>
      </p:sp>
      <p:sp>
        <p:nvSpPr>
          <p:cNvPr id="12" name="ZoneTexte 11">
            <a:extLst>
              <a:ext uri="{FF2B5EF4-FFF2-40B4-BE49-F238E27FC236}">
                <a16:creationId xmlns:a16="http://schemas.microsoft.com/office/drawing/2014/main" id="{F44FBBB2-5D08-5AFC-1719-4AAED4DF6D3A}"/>
              </a:ext>
            </a:extLst>
          </p:cNvPr>
          <p:cNvSpPr txBox="1"/>
          <p:nvPr/>
        </p:nvSpPr>
        <p:spPr>
          <a:xfrm>
            <a:off x="581116" y="2820133"/>
            <a:ext cx="1123132" cy="598754"/>
          </a:xfrm>
          <a:prstGeom prst="rect">
            <a:avLst/>
          </a:prstGeom>
          <a:noFill/>
        </p:spPr>
        <p:txBody>
          <a:bodyPr wrap="square" rtlCol="0">
            <a:spAutoFit/>
          </a:bodyPr>
          <a:lstStyle/>
          <a:p>
            <a:r>
              <a:rPr lang="fr-FR" sz="3291" dirty="0">
                <a:solidFill>
                  <a:srgbClr val="009BAF"/>
                </a:solidFill>
                <a:latin typeface="+mj-lt"/>
              </a:rPr>
              <a:t>92 %</a:t>
            </a:r>
          </a:p>
        </p:txBody>
      </p:sp>
      <p:sp>
        <p:nvSpPr>
          <p:cNvPr id="13" name="ZoneTexte 12">
            <a:extLst>
              <a:ext uri="{FF2B5EF4-FFF2-40B4-BE49-F238E27FC236}">
                <a16:creationId xmlns:a16="http://schemas.microsoft.com/office/drawing/2014/main" id="{06ECCDCB-D38F-AF14-B155-D316FD1EC805}"/>
              </a:ext>
            </a:extLst>
          </p:cNvPr>
          <p:cNvSpPr txBox="1"/>
          <p:nvPr/>
        </p:nvSpPr>
        <p:spPr>
          <a:xfrm>
            <a:off x="474908" y="3370374"/>
            <a:ext cx="1988958" cy="938719"/>
          </a:xfrm>
          <a:prstGeom prst="rect">
            <a:avLst/>
          </a:prstGeom>
          <a:noFill/>
        </p:spPr>
        <p:txBody>
          <a:bodyPr wrap="square">
            <a:spAutoFit/>
          </a:bodyPr>
          <a:lstStyle/>
          <a:p>
            <a:pPr algn="just"/>
            <a:r>
              <a:rPr lang="fr-FR" sz="1100" dirty="0">
                <a:solidFill>
                  <a:srgbClr val="009BAF"/>
                </a:solidFill>
                <a:latin typeface="+mj-lt"/>
              </a:rPr>
              <a:t>Des médecins estiment qu’ils sont en mesure de prendre en charge un patient en moins de 48h mais des délais médian de prise de rdv de plus de 5 jours.</a:t>
            </a:r>
          </a:p>
        </p:txBody>
      </p:sp>
      <p:sp>
        <p:nvSpPr>
          <p:cNvPr id="14" name="ZoneTexte 13">
            <a:extLst>
              <a:ext uri="{FF2B5EF4-FFF2-40B4-BE49-F238E27FC236}">
                <a16:creationId xmlns:a16="http://schemas.microsoft.com/office/drawing/2014/main" id="{D40DB0CE-9DB4-7AAE-C50A-898610BC75F4}"/>
              </a:ext>
            </a:extLst>
          </p:cNvPr>
          <p:cNvSpPr txBox="1"/>
          <p:nvPr/>
        </p:nvSpPr>
        <p:spPr>
          <a:xfrm>
            <a:off x="309371" y="4522680"/>
            <a:ext cx="6007549" cy="1615827"/>
          </a:xfrm>
          <a:prstGeom prst="rect">
            <a:avLst/>
          </a:prstGeom>
          <a:noFill/>
        </p:spPr>
        <p:txBody>
          <a:bodyPr wrap="square">
            <a:spAutoFit/>
          </a:bodyPr>
          <a:lstStyle/>
          <a:p>
            <a:pPr algn="just"/>
            <a:r>
              <a:rPr lang="fr-FR" sz="1100" dirty="0">
                <a:latin typeface="+mj-lt"/>
              </a:rPr>
              <a:t>« Plus de 9 répondants sur 10 sont en mesure de prendre en charge des patients dans le cadre de la permanence des soins, soit 58% des territoires de vie – santé. »</a:t>
            </a:r>
          </a:p>
          <a:p>
            <a:pPr algn="just"/>
            <a:endParaRPr lang="fr-FR" sz="1100" dirty="0">
              <a:latin typeface="+mj-lt"/>
            </a:endParaRPr>
          </a:p>
          <a:p>
            <a:pPr algn="just"/>
            <a:r>
              <a:rPr lang="fr-FR" sz="1100" dirty="0">
                <a:latin typeface="+mj-lt"/>
              </a:rPr>
              <a:t>« Ce résultat est rassurant à l’instant : au-delà des fortes tensions observées entre offre et demande de soins, les médecins parviennent à faire face à l’urgence. »</a:t>
            </a:r>
          </a:p>
          <a:p>
            <a:pPr algn="just"/>
            <a:br>
              <a:rPr lang="fr-FR" sz="1100" dirty="0">
                <a:latin typeface="+mj-lt"/>
              </a:rPr>
            </a:br>
            <a:r>
              <a:rPr lang="fr-FR" sz="1100" dirty="0">
                <a:latin typeface="+mj-lt"/>
              </a:rPr>
              <a:t>« Les médecins les plus âgés sont moins nombreux à pouvoir répondre favorablement à la demande de soins non programmés : 88% pour les 60 ans et plus contre 96% pour les moins de 40 ans. De faibles différences sont observées selon la typologie du zonage et la typologie des territoires. »</a:t>
            </a:r>
          </a:p>
        </p:txBody>
      </p:sp>
      <p:pic>
        <p:nvPicPr>
          <p:cNvPr id="15" name="Image 14">
            <a:extLst>
              <a:ext uri="{FF2B5EF4-FFF2-40B4-BE49-F238E27FC236}">
                <a16:creationId xmlns:a16="http://schemas.microsoft.com/office/drawing/2014/main" id="{8B908311-8A23-DDD0-9D2E-3FEB81BE03E8}"/>
              </a:ext>
            </a:extLst>
          </p:cNvPr>
          <p:cNvPicPr>
            <a:picLocks noChangeAspect="1"/>
          </p:cNvPicPr>
          <p:nvPr/>
        </p:nvPicPr>
        <p:blipFill>
          <a:blip r:embed="rId2"/>
          <a:stretch>
            <a:fillRect/>
          </a:stretch>
        </p:blipFill>
        <p:spPr>
          <a:xfrm>
            <a:off x="2485105" y="1546613"/>
            <a:ext cx="3852195" cy="2737086"/>
          </a:xfrm>
          <a:prstGeom prst="rect">
            <a:avLst/>
          </a:prstGeom>
        </p:spPr>
      </p:pic>
      <p:sp>
        <p:nvSpPr>
          <p:cNvPr id="16" name="Rectangle 15">
            <a:extLst>
              <a:ext uri="{FF2B5EF4-FFF2-40B4-BE49-F238E27FC236}">
                <a16:creationId xmlns:a16="http://schemas.microsoft.com/office/drawing/2014/main" id="{0C811A8E-3A18-AE25-2F3C-D3542072CD2E}"/>
              </a:ext>
            </a:extLst>
          </p:cNvPr>
          <p:cNvSpPr/>
          <p:nvPr/>
        </p:nvSpPr>
        <p:spPr>
          <a:xfrm>
            <a:off x="3220046" y="3709099"/>
            <a:ext cx="313432" cy="10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a:p>
        </p:txBody>
      </p:sp>
      <p:pic>
        <p:nvPicPr>
          <p:cNvPr id="17" name="Image 16">
            <a:extLst>
              <a:ext uri="{FF2B5EF4-FFF2-40B4-BE49-F238E27FC236}">
                <a16:creationId xmlns:a16="http://schemas.microsoft.com/office/drawing/2014/main" id="{DCD570E3-68D8-7956-82DD-17B6DC17A554}"/>
              </a:ext>
            </a:extLst>
          </p:cNvPr>
          <p:cNvPicPr>
            <a:picLocks noChangeAspect="1"/>
          </p:cNvPicPr>
          <p:nvPr/>
        </p:nvPicPr>
        <p:blipFill rotWithShape="1">
          <a:blip r:embed="rId3"/>
          <a:srcRect t="5282"/>
          <a:stretch/>
        </p:blipFill>
        <p:spPr>
          <a:xfrm>
            <a:off x="1968500" y="6537602"/>
            <a:ext cx="4545365" cy="2737085"/>
          </a:xfrm>
          <a:prstGeom prst="rect">
            <a:avLst/>
          </a:prstGeom>
        </p:spPr>
      </p:pic>
      <p:sp>
        <p:nvSpPr>
          <p:cNvPr id="18" name="ZoneTexte 17">
            <a:extLst>
              <a:ext uri="{FF2B5EF4-FFF2-40B4-BE49-F238E27FC236}">
                <a16:creationId xmlns:a16="http://schemas.microsoft.com/office/drawing/2014/main" id="{DE279D02-98C4-EB6D-AF6D-D3034F1C4FB7}"/>
              </a:ext>
            </a:extLst>
          </p:cNvPr>
          <p:cNvSpPr txBox="1"/>
          <p:nvPr/>
        </p:nvSpPr>
        <p:spPr>
          <a:xfrm>
            <a:off x="401155" y="8059317"/>
            <a:ext cx="1478445" cy="1338828"/>
          </a:xfrm>
          <a:prstGeom prst="rect">
            <a:avLst/>
          </a:prstGeom>
          <a:noFill/>
        </p:spPr>
        <p:txBody>
          <a:bodyPr wrap="square">
            <a:spAutoFit/>
          </a:bodyPr>
          <a:lstStyle/>
          <a:p>
            <a:r>
              <a:rPr lang="fr-FR" sz="900" dirty="0">
                <a:solidFill>
                  <a:srgbClr val="009BAF"/>
                </a:solidFill>
                <a:latin typeface="+mj-lt"/>
              </a:rPr>
              <a:t>Les valeurs sont calculées à partir d’une régression logistique entre les données des répondants, l’APL, la part des médecins âgés de plus de 60 ans et l’exercice dans un espace urbain de densité intermédiaire</a:t>
            </a:r>
          </a:p>
        </p:txBody>
      </p:sp>
      <p:cxnSp>
        <p:nvCxnSpPr>
          <p:cNvPr id="19" name="Connecteur : en angle 18">
            <a:extLst>
              <a:ext uri="{FF2B5EF4-FFF2-40B4-BE49-F238E27FC236}">
                <a16:creationId xmlns:a16="http://schemas.microsoft.com/office/drawing/2014/main" id="{403E9003-0AA9-48B8-B631-5CFDF9175F15}"/>
              </a:ext>
            </a:extLst>
          </p:cNvPr>
          <p:cNvCxnSpPr>
            <a:cxnSpLocks/>
            <a:stCxn id="18" idx="0"/>
          </p:cNvCxnSpPr>
          <p:nvPr/>
        </p:nvCxnSpPr>
        <p:spPr>
          <a:xfrm rot="5400000" flipH="1" flipV="1">
            <a:off x="1310290" y="7401107"/>
            <a:ext cx="488298" cy="828122"/>
          </a:xfrm>
          <a:prstGeom prst="bentConnector2">
            <a:avLst/>
          </a:prstGeom>
          <a:ln>
            <a:solidFill>
              <a:srgbClr val="009BAF"/>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D538AAE0-DD6A-C47E-997C-E7929DEFB203}"/>
              </a:ext>
            </a:extLst>
          </p:cNvPr>
          <p:cNvSpPr txBox="1"/>
          <p:nvPr/>
        </p:nvSpPr>
        <p:spPr>
          <a:xfrm>
            <a:off x="309371" y="6529487"/>
            <a:ext cx="1659129" cy="600164"/>
          </a:xfrm>
          <a:prstGeom prst="rect">
            <a:avLst/>
          </a:prstGeom>
          <a:noFill/>
        </p:spPr>
        <p:txBody>
          <a:bodyPr wrap="square">
            <a:spAutoFit/>
          </a:bodyPr>
          <a:lstStyle/>
          <a:p>
            <a:r>
              <a:rPr lang="fr-FR" sz="1100" b="1" dirty="0">
                <a:latin typeface="+mj-lt"/>
              </a:rPr>
              <a:t>Délais pour obtenir une consultation dans le cadre du suivi des patients</a:t>
            </a:r>
          </a:p>
        </p:txBody>
      </p:sp>
      <p:sp>
        <p:nvSpPr>
          <p:cNvPr id="21" name="ZoneTexte 20">
            <a:extLst>
              <a:ext uri="{FF2B5EF4-FFF2-40B4-BE49-F238E27FC236}">
                <a16:creationId xmlns:a16="http://schemas.microsoft.com/office/drawing/2014/main" id="{169F615A-6D5D-674F-6295-35D4C6A10EB9}"/>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22" name="Espace réservé du numéro de diapositive 34">
            <a:extLst>
              <a:ext uri="{FF2B5EF4-FFF2-40B4-BE49-F238E27FC236}">
                <a16:creationId xmlns:a16="http://schemas.microsoft.com/office/drawing/2014/main" id="{71A9FE1D-F873-A4F5-925E-7223E34C3F9D}"/>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17</a:t>
            </a:fld>
            <a:endParaRPr lang="fr-FR">
              <a:solidFill>
                <a:schemeClr val="bg1"/>
              </a:solidFill>
            </a:endParaRPr>
          </a:p>
        </p:txBody>
      </p:sp>
    </p:spTree>
    <p:extLst>
      <p:ext uri="{BB962C8B-B14F-4D97-AF65-F5344CB8AC3E}">
        <p14:creationId xmlns:p14="http://schemas.microsoft.com/office/powerpoint/2010/main" val="1507354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158D64A-9D1F-C650-40D8-4E6F5B7BF074}"/>
              </a:ext>
            </a:extLst>
          </p:cNvPr>
          <p:cNvSpPr txBox="1"/>
          <p:nvPr/>
        </p:nvSpPr>
        <p:spPr>
          <a:xfrm>
            <a:off x="447040" y="414414"/>
            <a:ext cx="3076278" cy="954107"/>
          </a:xfrm>
          <a:prstGeom prst="rect">
            <a:avLst/>
          </a:prstGeom>
          <a:noFill/>
        </p:spPr>
        <p:txBody>
          <a:bodyPr wrap="square" rtlCol="0">
            <a:spAutoFit/>
          </a:bodyPr>
          <a:lstStyle/>
          <a:p>
            <a:r>
              <a:rPr lang="fr-FR" sz="2800" dirty="0">
                <a:latin typeface="+mj-lt"/>
              </a:rPr>
              <a:t>Attention aux perspectives !</a:t>
            </a:r>
          </a:p>
        </p:txBody>
      </p:sp>
      <p:pic>
        <p:nvPicPr>
          <p:cNvPr id="3" name="Image 2">
            <a:extLst>
              <a:ext uri="{FF2B5EF4-FFF2-40B4-BE49-F238E27FC236}">
                <a16:creationId xmlns:a16="http://schemas.microsoft.com/office/drawing/2014/main" id="{F2F16210-9FAE-7A6F-E303-6E56E6E818B5}"/>
              </a:ext>
            </a:extLst>
          </p:cNvPr>
          <p:cNvPicPr>
            <a:picLocks noChangeAspect="1"/>
          </p:cNvPicPr>
          <p:nvPr/>
        </p:nvPicPr>
        <p:blipFill rotWithShape="1">
          <a:blip r:embed="rId2"/>
          <a:srcRect t="4757"/>
          <a:stretch/>
        </p:blipFill>
        <p:spPr>
          <a:xfrm>
            <a:off x="505084" y="6409566"/>
            <a:ext cx="4811498" cy="2963333"/>
          </a:xfrm>
          <a:prstGeom prst="rect">
            <a:avLst/>
          </a:prstGeom>
        </p:spPr>
      </p:pic>
      <p:pic>
        <p:nvPicPr>
          <p:cNvPr id="6" name="Image 5">
            <a:extLst>
              <a:ext uri="{FF2B5EF4-FFF2-40B4-BE49-F238E27FC236}">
                <a16:creationId xmlns:a16="http://schemas.microsoft.com/office/drawing/2014/main" id="{3E5EB293-5BD8-DA4E-AEEF-DF496FDCAFD0}"/>
              </a:ext>
            </a:extLst>
          </p:cNvPr>
          <p:cNvPicPr>
            <a:picLocks noChangeAspect="1"/>
          </p:cNvPicPr>
          <p:nvPr/>
        </p:nvPicPr>
        <p:blipFill rotWithShape="1">
          <a:blip r:embed="rId3"/>
          <a:srcRect t="567" b="1"/>
          <a:stretch/>
        </p:blipFill>
        <p:spPr>
          <a:xfrm>
            <a:off x="512990" y="3326194"/>
            <a:ext cx="4803592" cy="2963332"/>
          </a:xfrm>
          <a:prstGeom prst="rect">
            <a:avLst/>
          </a:prstGeom>
        </p:spPr>
      </p:pic>
      <p:pic>
        <p:nvPicPr>
          <p:cNvPr id="5" name="Image 4">
            <a:extLst>
              <a:ext uri="{FF2B5EF4-FFF2-40B4-BE49-F238E27FC236}">
                <a16:creationId xmlns:a16="http://schemas.microsoft.com/office/drawing/2014/main" id="{AD4D12AD-6025-B8B5-5584-4A5A762D1409}"/>
              </a:ext>
            </a:extLst>
          </p:cNvPr>
          <p:cNvPicPr>
            <a:picLocks noChangeAspect="1"/>
          </p:cNvPicPr>
          <p:nvPr/>
        </p:nvPicPr>
        <p:blipFill>
          <a:blip r:embed="rId4"/>
          <a:stretch>
            <a:fillRect/>
          </a:stretch>
        </p:blipFill>
        <p:spPr>
          <a:xfrm>
            <a:off x="3523318" y="891468"/>
            <a:ext cx="3030493" cy="567573"/>
          </a:xfrm>
          <a:prstGeom prst="rect">
            <a:avLst/>
          </a:prstGeom>
        </p:spPr>
      </p:pic>
      <p:pic>
        <p:nvPicPr>
          <p:cNvPr id="8" name="Image 7">
            <a:extLst>
              <a:ext uri="{FF2B5EF4-FFF2-40B4-BE49-F238E27FC236}">
                <a16:creationId xmlns:a16="http://schemas.microsoft.com/office/drawing/2014/main" id="{E971B85F-39B6-EEA1-7380-F1A22D58B850}"/>
              </a:ext>
            </a:extLst>
          </p:cNvPr>
          <p:cNvPicPr>
            <a:picLocks noChangeAspect="1"/>
          </p:cNvPicPr>
          <p:nvPr/>
        </p:nvPicPr>
        <p:blipFill>
          <a:blip r:embed="rId5"/>
          <a:stretch>
            <a:fillRect/>
          </a:stretch>
        </p:blipFill>
        <p:spPr>
          <a:xfrm>
            <a:off x="3590509" y="387961"/>
            <a:ext cx="2336891" cy="473555"/>
          </a:xfrm>
          <a:prstGeom prst="rect">
            <a:avLst/>
          </a:prstGeom>
        </p:spPr>
      </p:pic>
      <p:pic>
        <p:nvPicPr>
          <p:cNvPr id="10" name="Image 9">
            <a:extLst>
              <a:ext uri="{FF2B5EF4-FFF2-40B4-BE49-F238E27FC236}">
                <a16:creationId xmlns:a16="http://schemas.microsoft.com/office/drawing/2014/main" id="{DDFBC221-0A8C-AC6C-A0B2-F6622B4E8CE9}"/>
              </a:ext>
            </a:extLst>
          </p:cNvPr>
          <p:cNvPicPr>
            <a:picLocks noChangeAspect="1"/>
          </p:cNvPicPr>
          <p:nvPr/>
        </p:nvPicPr>
        <p:blipFill>
          <a:blip r:embed="rId6"/>
          <a:stretch>
            <a:fillRect/>
          </a:stretch>
        </p:blipFill>
        <p:spPr>
          <a:xfrm>
            <a:off x="3590509" y="1538546"/>
            <a:ext cx="3030493" cy="420416"/>
          </a:xfrm>
          <a:prstGeom prst="rect">
            <a:avLst/>
          </a:prstGeom>
        </p:spPr>
      </p:pic>
      <p:pic>
        <p:nvPicPr>
          <p:cNvPr id="12" name="Image 11">
            <a:extLst>
              <a:ext uri="{FF2B5EF4-FFF2-40B4-BE49-F238E27FC236}">
                <a16:creationId xmlns:a16="http://schemas.microsoft.com/office/drawing/2014/main" id="{CFA4CC06-6EAD-CD87-CC1C-6974A5A8AB04}"/>
              </a:ext>
            </a:extLst>
          </p:cNvPr>
          <p:cNvPicPr>
            <a:picLocks noChangeAspect="1"/>
          </p:cNvPicPr>
          <p:nvPr/>
        </p:nvPicPr>
        <p:blipFill>
          <a:blip r:embed="rId7"/>
          <a:stretch>
            <a:fillRect/>
          </a:stretch>
        </p:blipFill>
        <p:spPr>
          <a:xfrm>
            <a:off x="3577809" y="2053899"/>
            <a:ext cx="3030493" cy="464322"/>
          </a:xfrm>
          <a:prstGeom prst="rect">
            <a:avLst/>
          </a:prstGeom>
        </p:spPr>
      </p:pic>
      <p:sp>
        <p:nvSpPr>
          <p:cNvPr id="11" name="ZoneTexte 10">
            <a:extLst>
              <a:ext uri="{FF2B5EF4-FFF2-40B4-BE49-F238E27FC236}">
                <a16:creationId xmlns:a16="http://schemas.microsoft.com/office/drawing/2014/main" id="{5D1B13C0-C027-8FA6-87DA-C50317EE4B43}"/>
              </a:ext>
            </a:extLst>
          </p:cNvPr>
          <p:cNvSpPr txBox="1"/>
          <p:nvPr/>
        </p:nvSpPr>
        <p:spPr>
          <a:xfrm>
            <a:off x="470508" y="2691436"/>
            <a:ext cx="4846074" cy="437051"/>
          </a:xfrm>
          <a:prstGeom prst="rect">
            <a:avLst/>
          </a:prstGeom>
          <a:noFill/>
        </p:spPr>
        <p:txBody>
          <a:bodyPr wrap="square">
            <a:spAutoFit/>
          </a:bodyPr>
          <a:lstStyle/>
          <a:p>
            <a:r>
              <a:rPr lang="fr-FR" sz="1100" dirty="0">
                <a:latin typeface="+mj-lt"/>
              </a:rPr>
              <a:t>Régression attendue de la prise en charge d’un nouveau patient en tant que médecin traitant et de la réponse aux demandes de soins non programmés</a:t>
            </a:r>
          </a:p>
        </p:txBody>
      </p:sp>
      <p:sp>
        <p:nvSpPr>
          <p:cNvPr id="13" name="ZoneTexte 12">
            <a:extLst>
              <a:ext uri="{FF2B5EF4-FFF2-40B4-BE49-F238E27FC236}">
                <a16:creationId xmlns:a16="http://schemas.microsoft.com/office/drawing/2014/main" id="{FE4D05D3-E76B-9BF2-D31F-01AE6E4A4EB5}"/>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4" name="Espace réservé du numéro de diapositive 34">
            <a:extLst>
              <a:ext uri="{FF2B5EF4-FFF2-40B4-BE49-F238E27FC236}">
                <a16:creationId xmlns:a16="http://schemas.microsoft.com/office/drawing/2014/main" id="{F0487DE2-5C23-6A3B-5D2C-BE60048B8031}"/>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18</a:t>
            </a:fld>
            <a:endParaRPr lang="fr-FR">
              <a:solidFill>
                <a:schemeClr val="bg1"/>
              </a:solidFill>
            </a:endParaRPr>
          </a:p>
        </p:txBody>
      </p:sp>
    </p:spTree>
    <p:extLst>
      <p:ext uri="{BB962C8B-B14F-4D97-AF65-F5344CB8AC3E}">
        <p14:creationId xmlns:p14="http://schemas.microsoft.com/office/powerpoint/2010/main" val="4028205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3964E52-DE46-49B2-DC2C-BDDC1B09DCAC}"/>
              </a:ext>
            </a:extLst>
          </p:cNvPr>
          <p:cNvSpPr txBox="1"/>
          <p:nvPr/>
        </p:nvSpPr>
        <p:spPr>
          <a:xfrm>
            <a:off x="409088" y="334562"/>
            <a:ext cx="806203" cy="806203"/>
          </a:xfrm>
          <a:prstGeom prst="rect">
            <a:avLst/>
          </a:prstGeom>
          <a:solidFill>
            <a:srgbClr val="009BAF"/>
          </a:solidFill>
        </p:spPr>
        <p:txBody>
          <a:bodyPr wrap="square" rtlCol="0" anchor="ctr">
            <a:noAutofit/>
          </a:bodyPr>
          <a:lstStyle/>
          <a:p>
            <a:pPr algn="ctr"/>
            <a:r>
              <a:rPr lang="fr-FR" sz="4022" dirty="0">
                <a:solidFill>
                  <a:schemeClr val="bg1"/>
                </a:solidFill>
              </a:rPr>
              <a:t>3</a:t>
            </a:r>
          </a:p>
        </p:txBody>
      </p:sp>
      <p:sp>
        <p:nvSpPr>
          <p:cNvPr id="6" name="ZoneTexte 5">
            <a:extLst>
              <a:ext uri="{FF2B5EF4-FFF2-40B4-BE49-F238E27FC236}">
                <a16:creationId xmlns:a16="http://schemas.microsoft.com/office/drawing/2014/main" id="{A307736D-C540-0C0D-E2A0-DCF6D6A5D9D9}"/>
              </a:ext>
            </a:extLst>
          </p:cNvPr>
          <p:cNvSpPr txBox="1"/>
          <p:nvPr/>
        </p:nvSpPr>
        <p:spPr>
          <a:xfrm>
            <a:off x="1386619" y="189056"/>
            <a:ext cx="4930302" cy="830997"/>
          </a:xfrm>
          <a:prstGeom prst="rect">
            <a:avLst/>
          </a:prstGeom>
          <a:noFill/>
          <a:ln>
            <a:noFill/>
          </a:ln>
        </p:spPr>
        <p:txBody>
          <a:bodyPr wrap="square" rtlCol="0">
            <a:spAutoFit/>
          </a:bodyPr>
          <a:lstStyle/>
          <a:p>
            <a:r>
              <a:rPr lang="fr-FR" sz="240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ORU - Activité RÉGIONALE des structures d’urgences</a:t>
            </a:r>
          </a:p>
        </p:txBody>
      </p:sp>
      <p:sp>
        <p:nvSpPr>
          <p:cNvPr id="8" name="ZoneTexte 7">
            <a:extLst>
              <a:ext uri="{FF2B5EF4-FFF2-40B4-BE49-F238E27FC236}">
                <a16:creationId xmlns:a16="http://schemas.microsoft.com/office/drawing/2014/main" id="{7CD8952E-FC2F-9D1E-DDDF-3F0F936825BB}"/>
              </a:ext>
            </a:extLst>
          </p:cNvPr>
          <p:cNvSpPr txBox="1"/>
          <p:nvPr/>
        </p:nvSpPr>
        <p:spPr>
          <a:xfrm>
            <a:off x="1386619" y="988303"/>
            <a:ext cx="4773198" cy="200055"/>
          </a:xfrm>
          <a:prstGeom prst="rect">
            <a:avLst/>
          </a:prstGeom>
          <a:noFill/>
        </p:spPr>
        <p:txBody>
          <a:bodyPr wrap="square">
            <a:spAutoFit/>
          </a:bodyPr>
          <a:lstStyle/>
          <a:p>
            <a:r>
              <a:rPr lang="fr-FR" sz="700" dirty="0">
                <a:solidFill>
                  <a:schemeClr val="bg1">
                    <a:lumMod val="50000"/>
                  </a:schemeClr>
                </a:solidFill>
                <a:latin typeface="+mj-lt"/>
              </a:rPr>
              <a:t>Sources : ORU </a:t>
            </a:r>
            <a:r>
              <a:rPr lang="fr-FR" sz="700" dirty="0">
                <a:solidFill>
                  <a:schemeClr val="bg1">
                    <a:lumMod val="50000"/>
                  </a:schemeClr>
                </a:solidFill>
                <a:latin typeface="+mj-lt"/>
                <a:hlinkClick r:id="rId2">
                  <a:extLst>
                    <a:ext uri="{A12FA001-AC4F-418D-AE19-62706E023703}">
                      <ahyp:hlinkClr xmlns:ahyp="http://schemas.microsoft.com/office/drawing/2018/hyperlinkcolor" val="tx"/>
                    </a:ext>
                  </a:extLst>
                </a:hlinkClick>
              </a:rPr>
              <a:t>–</a:t>
            </a:r>
            <a:r>
              <a:rPr lang="fr-FR" sz="700" dirty="0">
                <a:solidFill>
                  <a:schemeClr val="bg1">
                    <a:lumMod val="50000"/>
                  </a:schemeClr>
                </a:solidFill>
                <a:latin typeface="+mj-lt"/>
              </a:rPr>
              <a:t> 2021 - </a:t>
            </a:r>
            <a:r>
              <a:rPr lang="fr-FR" sz="700" dirty="0">
                <a:solidFill>
                  <a:schemeClr val="bg1">
                    <a:lumMod val="50000"/>
                  </a:schemeClr>
                </a:solidFill>
                <a:latin typeface="+mj-lt"/>
                <a:hlinkClick r:id="rId2">
                  <a:extLst>
                    <a:ext uri="{A12FA001-AC4F-418D-AE19-62706E023703}">
                      <ahyp:hlinkClr xmlns:ahyp="http://schemas.microsoft.com/office/drawing/2018/hyperlinkcolor" val="tx"/>
                    </a:ext>
                  </a:extLst>
                </a:hlinkClick>
              </a:rPr>
              <a:t>PANORAMA OCCITANIE ACTIVITÉ DES STRUCTURES D’URGENCE 2021</a:t>
            </a:r>
            <a:endParaRPr lang="fr-FR" sz="700" dirty="0">
              <a:solidFill>
                <a:schemeClr val="bg1">
                  <a:lumMod val="50000"/>
                </a:schemeClr>
              </a:solidFill>
              <a:latin typeface="+mj-lt"/>
            </a:endParaRPr>
          </a:p>
        </p:txBody>
      </p:sp>
      <p:sp>
        <p:nvSpPr>
          <p:cNvPr id="17" name="Ellipse 16">
            <a:extLst>
              <a:ext uri="{FF2B5EF4-FFF2-40B4-BE49-F238E27FC236}">
                <a16:creationId xmlns:a16="http://schemas.microsoft.com/office/drawing/2014/main" id="{E79B20AE-8046-39A5-493F-A168161BF7FD}"/>
              </a:ext>
            </a:extLst>
          </p:cNvPr>
          <p:cNvSpPr/>
          <p:nvPr/>
        </p:nvSpPr>
        <p:spPr>
          <a:xfrm>
            <a:off x="2790097" y="4201630"/>
            <a:ext cx="1440000" cy="1440000"/>
          </a:xfrm>
          <a:prstGeom prst="ellipse">
            <a:avLst/>
          </a:prstGeom>
          <a:solidFill>
            <a:srgbClr val="009BAF"/>
          </a:solidFill>
          <a:ln>
            <a:solidFill>
              <a:srgbClr val="009BA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dirty="0">
                <a:solidFill>
                  <a:schemeClr val="bg1"/>
                </a:solidFill>
              </a:rPr>
              <a:t>1 777 177 passages aux urgences</a:t>
            </a:r>
          </a:p>
        </p:txBody>
      </p:sp>
      <p:sp>
        <p:nvSpPr>
          <p:cNvPr id="18" name="Rectangle 17">
            <a:extLst>
              <a:ext uri="{FF2B5EF4-FFF2-40B4-BE49-F238E27FC236}">
                <a16:creationId xmlns:a16="http://schemas.microsoft.com/office/drawing/2014/main" id="{4CB4133D-4708-5FE2-3234-D3FA952B9894}"/>
              </a:ext>
            </a:extLst>
          </p:cNvPr>
          <p:cNvSpPr/>
          <p:nvPr/>
        </p:nvSpPr>
        <p:spPr>
          <a:xfrm>
            <a:off x="547903" y="2051202"/>
            <a:ext cx="1551083" cy="76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fr-FR" sz="1100" dirty="0">
                <a:solidFill>
                  <a:sysClr val="windowText" lastClr="000000"/>
                </a:solidFill>
              </a:rPr>
              <a:t>4 971 passages quotidien - Médiane</a:t>
            </a:r>
          </a:p>
          <a:p>
            <a:pPr algn="r"/>
            <a:r>
              <a:rPr lang="fr-FR" sz="1100" dirty="0">
                <a:solidFill>
                  <a:sysClr val="windowText" lastClr="000000"/>
                </a:solidFill>
              </a:rPr>
              <a:t>51,6% homme</a:t>
            </a:r>
          </a:p>
          <a:p>
            <a:pPr algn="r"/>
            <a:r>
              <a:rPr lang="fr-FR" sz="1100" dirty="0">
                <a:solidFill>
                  <a:sysClr val="windowText" lastClr="000000"/>
                </a:solidFill>
              </a:rPr>
              <a:t>39 ans âge médian</a:t>
            </a:r>
          </a:p>
          <a:p>
            <a:pPr algn="r"/>
            <a:r>
              <a:rPr lang="fr-FR" sz="1100" dirty="0">
                <a:solidFill>
                  <a:sysClr val="windowText" lastClr="000000"/>
                </a:solidFill>
              </a:rPr>
              <a:t>15% de plus de 75 ans</a:t>
            </a:r>
          </a:p>
          <a:p>
            <a:pPr algn="r"/>
            <a:r>
              <a:rPr lang="fr-FR" sz="1100" dirty="0">
                <a:solidFill>
                  <a:sysClr val="windowText" lastClr="000000"/>
                </a:solidFill>
              </a:rPr>
              <a:t>20,1% moins de 15 ans</a:t>
            </a:r>
          </a:p>
          <a:p>
            <a:pPr algn="r"/>
            <a:r>
              <a:rPr lang="fr-FR" sz="1100" i="1" dirty="0">
                <a:solidFill>
                  <a:sysClr val="windowText" lastClr="000000"/>
                </a:solidFill>
              </a:rPr>
              <a:t>CHU :  médiane d’âge plus basse - activité pédiatrique</a:t>
            </a:r>
          </a:p>
        </p:txBody>
      </p:sp>
      <p:sp>
        <p:nvSpPr>
          <p:cNvPr id="19" name="Rectangle 18">
            <a:extLst>
              <a:ext uri="{FF2B5EF4-FFF2-40B4-BE49-F238E27FC236}">
                <a16:creationId xmlns:a16="http://schemas.microsoft.com/office/drawing/2014/main" id="{76CDBDDA-1A09-A4CA-4ECB-2921ED53FBB6}"/>
              </a:ext>
            </a:extLst>
          </p:cNvPr>
          <p:cNvSpPr/>
          <p:nvPr/>
        </p:nvSpPr>
        <p:spPr>
          <a:xfrm>
            <a:off x="320324" y="4533592"/>
            <a:ext cx="1460659" cy="658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fr-FR" sz="1100" b="1" dirty="0">
                <a:solidFill>
                  <a:sysClr val="windowText" lastClr="000000"/>
                </a:solidFill>
                <a:latin typeface="+mj-lt"/>
              </a:rPr>
              <a:t>Arrivée</a:t>
            </a:r>
          </a:p>
          <a:p>
            <a:pPr algn="r"/>
            <a:r>
              <a:rPr lang="fr-FR" sz="1100" u="sng" dirty="0">
                <a:solidFill>
                  <a:sysClr val="windowText" lastClr="000000"/>
                </a:solidFill>
                <a:latin typeface="+mj-lt"/>
              </a:rPr>
              <a:t>55,3% passage horaire cabinets ville</a:t>
            </a:r>
          </a:p>
          <a:p>
            <a:pPr algn="r"/>
            <a:r>
              <a:rPr lang="fr-FR" sz="1100" dirty="0">
                <a:solidFill>
                  <a:sysClr val="windowText" lastClr="000000"/>
                </a:solidFill>
                <a:latin typeface="+mj-lt"/>
              </a:rPr>
              <a:t>44,7 % passage horaire PDSA</a:t>
            </a:r>
          </a:p>
          <a:p>
            <a:pPr algn="r"/>
            <a:r>
              <a:rPr lang="fr-FR" sz="1100" dirty="0">
                <a:solidFill>
                  <a:sysClr val="windowText" lastClr="000000"/>
                </a:solidFill>
                <a:latin typeface="+mj-lt"/>
              </a:rPr>
              <a:t>10,9 % nuit profonde (0h-8h)</a:t>
            </a:r>
          </a:p>
          <a:p>
            <a:pPr algn="r"/>
            <a:r>
              <a:rPr lang="fr-FR" sz="1100" dirty="0">
                <a:solidFill>
                  <a:sysClr val="windowText" lastClr="000000"/>
                </a:solidFill>
                <a:latin typeface="+mj-lt"/>
              </a:rPr>
              <a:t>25,6 % nuit (20h/8h)</a:t>
            </a:r>
          </a:p>
          <a:p>
            <a:pPr algn="r"/>
            <a:r>
              <a:rPr lang="fr-FR" sz="1100" dirty="0">
                <a:solidFill>
                  <a:sysClr val="windowText" lastClr="000000"/>
                </a:solidFill>
                <a:latin typeface="+mj-lt"/>
              </a:rPr>
              <a:t>28,1 % WE</a:t>
            </a:r>
          </a:p>
          <a:p>
            <a:pPr algn="r"/>
            <a:endParaRPr lang="fr-FR" sz="1100" dirty="0">
              <a:solidFill>
                <a:sysClr val="windowText" lastClr="000000"/>
              </a:solidFill>
              <a:latin typeface="+mj-lt"/>
            </a:endParaRPr>
          </a:p>
          <a:p>
            <a:pPr algn="r"/>
            <a:endParaRPr lang="fr-FR" sz="1100" dirty="0">
              <a:solidFill>
                <a:sysClr val="windowText" lastClr="000000"/>
              </a:solidFill>
              <a:latin typeface="+mj-lt"/>
            </a:endParaRPr>
          </a:p>
        </p:txBody>
      </p:sp>
      <p:sp>
        <p:nvSpPr>
          <p:cNvPr id="20" name="Rectangle 19">
            <a:extLst>
              <a:ext uri="{FF2B5EF4-FFF2-40B4-BE49-F238E27FC236}">
                <a16:creationId xmlns:a16="http://schemas.microsoft.com/office/drawing/2014/main" id="{773BFB04-FC95-FEB1-2FE0-38F97C394C6E}"/>
              </a:ext>
            </a:extLst>
          </p:cNvPr>
          <p:cNvSpPr/>
          <p:nvPr/>
        </p:nvSpPr>
        <p:spPr>
          <a:xfrm>
            <a:off x="371815" y="6507100"/>
            <a:ext cx="1727171" cy="397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fr-FR" sz="1100" b="1" dirty="0">
                <a:solidFill>
                  <a:sysClr val="windowText" lastClr="000000"/>
                </a:solidFill>
                <a:latin typeface="+mj-lt"/>
              </a:rPr>
              <a:t>Arrivée</a:t>
            </a:r>
          </a:p>
          <a:p>
            <a:pPr algn="r"/>
            <a:r>
              <a:rPr lang="fr-FR" sz="1100" u="sng" dirty="0">
                <a:solidFill>
                  <a:sysClr val="windowText" lastClr="000000"/>
                </a:solidFill>
                <a:latin typeface="+mj-lt"/>
              </a:rPr>
              <a:t>76,7 % moyen personnel</a:t>
            </a:r>
          </a:p>
          <a:p>
            <a:pPr algn="r"/>
            <a:r>
              <a:rPr lang="fr-FR" sz="1100" dirty="0">
                <a:solidFill>
                  <a:sysClr val="windowText" lastClr="000000"/>
                </a:solidFill>
                <a:latin typeface="+mj-lt"/>
              </a:rPr>
              <a:t>2,1 % SMUR</a:t>
            </a:r>
          </a:p>
          <a:p>
            <a:pPr algn="r"/>
            <a:r>
              <a:rPr lang="fr-FR" sz="1100" dirty="0">
                <a:solidFill>
                  <a:sysClr val="windowText" lastClr="000000"/>
                </a:solidFill>
                <a:latin typeface="+mj-lt"/>
              </a:rPr>
              <a:t>9,6 % VSAV</a:t>
            </a:r>
          </a:p>
          <a:p>
            <a:pPr algn="r"/>
            <a:r>
              <a:rPr lang="fr-FR" sz="1100" dirty="0">
                <a:solidFill>
                  <a:sysClr val="windowText" lastClr="000000"/>
                </a:solidFill>
                <a:latin typeface="+mj-lt"/>
              </a:rPr>
              <a:t>11,1 % ambulance</a:t>
            </a:r>
          </a:p>
          <a:p>
            <a:pPr algn="r"/>
            <a:endParaRPr lang="fr-FR" sz="1100" dirty="0">
              <a:solidFill>
                <a:sysClr val="windowText" lastClr="000000"/>
              </a:solidFill>
              <a:latin typeface="+mj-lt"/>
            </a:endParaRPr>
          </a:p>
        </p:txBody>
      </p:sp>
      <p:sp>
        <p:nvSpPr>
          <p:cNvPr id="21" name="Rectangle 20">
            <a:extLst>
              <a:ext uri="{FF2B5EF4-FFF2-40B4-BE49-F238E27FC236}">
                <a16:creationId xmlns:a16="http://schemas.microsoft.com/office/drawing/2014/main" id="{FFDBED08-5F86-4250-6E6A-3906DEEFEB63}"/>
              </a:ext>
            </a:extLst>
          </p:cNvPr>
          <p:cNvSpPr/>
          <p:nvPr/>
        </p:nvSpPr>
        <p:spPr>
          <a:xfrm>
            <a:off x="3336478" y="1679974"/>
            <a:ext cx="1787237" cy="500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100" b="1" dirty="0">
                <a:solidFill>
                  <a:sysClr val="windowText" lastClr="000000"/>
                </a:solidFill>
                <a:latin typeface="+mj-lt"/>
              </a:rPr>
              <a:t>Type d’urgence</a:t>
            </a:r>
          </a:p>
          <a:p>
            <a:r>
              <a:rPr lang="fr-FR" sz="1100" u="sng" dirty="0">
                <a:solidFill>
                  <a:sysClr val="windowText" lastClr="000000"/>
                </a:solidFill>
                <a:latin typeface="+mj-lt"/>
              </a:rPr>
              <a:t>60,8% médico-chirurgicales</a:t>
            </a:r>
          </a:p>
          <a:p>
            <a:r>
              <a:rPr lang="fr-FR" sz="1100" dirty="0">
                <a:solidFill>
                  <a:sysClr val="windowText" lastClr="000000"/>
                </a:solidFill>
                <a:latin typeface="+mj-lt"/>
              </a:rPr>
              <a:t>31,5 % traumatologies </a:t>
            </a:r>
          </a:p>
          <a:p>
            <a:r>
              <a:rPr lang="fr-FR" sz="1100" i="1" dirty="0">
                <a:solidFill>
                  <a:sysClr val="windowText" lastClr="000000"/>
                </a:solidFill>
                <a:latin typeface="+mj-lt"/>
              </a:rPr>
              <a:t>Dont 39% </a:t>
            </a:r>
            <a:r>
              <a:rPr lang="fr-FR" sz="1100" i="1" dirty="0" err="1">
                <a:solidFill>
                  <a:sysClr val="windowText" lastClr="000000"/>
                </a:solidFill>
                <a:latin typeface="+mj-lt"/>
              </a:rPr>
              <a:t>etb</a:t>
            </a:r>
            <a:r>
              <a:rPr lang="fr-FR" sz="1100" i="1" dirty="0">
                <a:solidFill>
                  <a:sysClr val="windowText" lastClr="000000"/>
                </a:solidFill>
                <a:latin typeface="+mj-lt"/>
              </a:rPr>
              <a:t> privé / 22,9% CHU </a:t>
            </a:r>
          </a:p>
          <a:p>
            <a:r>
              <a:rPr lang="fr-FR" sz="1100" dirty="0">
                <a:solidFill>
                  <a:sysClr val="windowText" lastClr="000000"/>
                </a:solidFill>
                <a:latin typeface="+mj-lt"/>
              </a:rPr>
              <a:t>2,6 % psychiatries</a:t>
            </a:r>
          </a:p>
          <a:p>
            <a:r>
              <a:rPr lang="fr-FR" sz="1100" dirty="0">
                <a:solidFill>
                  <a:sysClr val="windowText" lastClr="000000"/>
                </a:solidFill>
                <a:latin typeface="+mj-lt"/>
              </a:rPr>
              <a:t>1,3 % toxicologies</a:t>
            </a:r>
          </a:p>
          <a:p>
            <a:endParaRPr lang="fr-FR" sz="1100" dirty="0">
              <a:solidFill>
                <a:sysClr val="windowText" lastClr="000000"/>
              </a:solidFill>
              <a:latin typeface="+mj-lt"/>
            </a:endParaRPr>
          </a:p>
        </p:txBody>
      </p:sp>
      <p:sp>
        <p:nvSpPr>
          <p:cNvPr id="32" name="Rectangle 31">
            <a:extLst>
              <a:ext uri="{FF2B5EF4-FFF2-40B4-BE49-F238E27FC236}">
                <a16:creationId xmlns:a16="http://schemas.microsoft.com/office/drawing/2014/main" id="{DF9D4B6A-3587-88AD-C7B6-9B40907452FF}"/>
              </a:ext>
            </a:extLst>
          </p:cNvPr>
          <p:cNvSpPr/>
          <p:nvPr/>
        </p:nvSpPr>
        <p:spPr>
          <a:xfrm>
            <a:off x="4699835" y="2912361"/>
            <a:ext cx="1957611" cy="2131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100" b="1" dirty="0">
                <a:solidFill>
                  <a:sysClr val="windowText" lastClr="000000"/>
                </a:solidFill>
                <a:latin typeface="+mj-lt"/>
              </a:rPr>
              <a:t>Sortie</a:t>
            </a:r>
          </a:p>
          <a:p>
            <a:r>
              <a:rPr lang="fr-FR" sz="1100" dirty="0">
                <a:solidFill>
                  <a:sysClr val="windowText" lastClr="000000"/>
                </a:solidFill>
                <a:latin typeface="+mj-lt"/>
              </a:rPr>
              <a:t>79,1% retour à domicile</a:t>
            </a:r>
          </a:p>
          <a:p>
            <a:r>
              <a:rPr lang="fr-FR" sz="1100" u="sng" dirty="0">
                <a:solidFill>
                  <a:sysClr val="windowText" lastClr="000000"/>
                </a:solidFill>
                <a:latin typeface="+mj-lt"/>
              </a:rPr>
              <a:t>20,9% hospitalisation</a:t>
            </a:r>
            <a:r>
              <a:rPr lang="fr-FR" sz="1100" dirty="0">
                <a:solidFill>
                  <a:sysClr val="windowText" lastClr="000000"/>
                </a:solidFill>
                <a:latin typeface="+mj-lt"/>
              </a:rPr>
              <a:t> (Taux double pour les établissements publics)</a:t>
            </a:r>
          </a:p>
          <a:p>
            <a:r>
              <a:rPr lang="fr-FR" sz="1100" dirty="0">
                <a:solidFill>
                  <a:sysClr val="windowText" lastClr="000000"/>
                </a:solidFill>
                <a:latin typeface="+mj-lt"/>
              </a:rPr>
              <a:t>Un constat : plus le flux annuel </a:t>
            </a:r>
            <a:r>
              <a:rPr lang="fr-FR" sz="1100">
                <a:solidFill>
                  <a:sysClr val="windowText" lastClr="000000"/>
                </a:solidFill>
                <a:latin typeface="+mj-lt"/>
              </a:rPr>
              <a:t>de patients </a:t>
            </a:r>
            <a:r>
              <a:rPr lang="fr-FR" sz="1100" dirty="0">
                <a:solidFill>
                  <a:sysClr val="windowText" lastClr="000000"/>
                </a:solidFill>
                <a:latin typeface="+mj-lt"/>
              </a:rPr>
              <a:t>est important plus le taux d’hospitalisation est élevé (parfois triple)</a:t>
            </a:r>
          </a:p>
          <a:p>
            <a:r>
              <a:rPr lang="fr-FR" sz="1100" dirty="0">
                <a:solidFill>
                  <a:sysClr val="windowText" lastClr="000000"/>
                </a:solidFill>
                <a:latin typeface="+mj-lt"/>
              </a:rPr>
              <a:t>19,7% mutation </a:t>
            </a:r>
            <a:r>
              <a:rPr lang="fr-FR" sz="1100">
                <a:solidFill>
                  <a:sysClr val="windowText" lastClr="000000"/>
                </a:solidFill>
                <a:latin typeface="+mj-lt"/>
              </a:rPr>
              <a:t>au sein de l’établissement</a:t>
            </a:r>
            <a:endParaRPr lang="fr-FR" sz="1100" dirty="0">
              <a:solidFill>
                <a:sysClr val="windowText" lastClr="000000"/>
              </a:solidFill>
              <a:latin typeface="+mj-lt"/>
            </a:endParaRPr>
          </a:p>
          <a:p>
            <a:r>
              <a:rPr lang="fr-FR" sz="1100" dirty="0">
                <a:solidFill>
                  <a:sysClr val="windowText" lastClr="000000"/>
                </a:solidFill>
                <a:latin typeface="+mj-lt"/>
              </a:rPr>
              <a:t>1,2 % transfert vers autre établissement</a:t>
            </a:r>
          </a:p>
          <a:p>
            <a:endParaRPr lang="fr-FR" sz="1100" dirty="0">
              <a:solidFill>
                <a:sysClr val="windowText" lastClr="000000"/>
              </a:solidFill>
              <a:latin typeface="+mj-lt"/>
            </a:endParaRPr>
          </a:p>
          <a:p>
            <a:endParaRPr lang="fr-FR" sz="1100" dirty="0">
              <a:solidFill>
                <a:sysClr val="windowText" lastClr="000000"/>
              </a:solidFill>
              <a:latin typeface="+mj-lt"/>
            </a:endParaRPr>
          </a:p>
        </p:txBody>
      </p:sp>
      <p:sp>
        <p:nvSpPr>
          <p:cNvPr id="33" name="Rectangle 32">
            <a:extLst>
              <a:ext uri="{FF2B5EF4-FFF2-40B4-BE49-F238E27FC236}">
                <a16:creationId xmlns:a16="http://schemas.microsoft.com/office/drawing/2014/main" id="{8FE55F2D-9BDB-2C3D-95DB-9986476A52DA}"/>
              </a:ext>
            </a:extLst>
          </p:cNvPr>
          <p:cNvSpPr/>
          <p:nvPr/>
        </p:nvSpPr>
        <p:spPr>
          <a:xfrm>
            <a:off x="4673194" y="5518233"/>
            <a:ext cx="1888779" cy="504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100" b="1" dirty="0">
                <a:solidFill>
                  <a:schemeClr val="bg1">
                    <a:lumMod val="50000"/>
                  </a:schemeClr>
                </a:solidFill>
                <a:latin typeface="+mj-lt"/>
              </a:rPr>
              <a:t>Durée de passage</a:t>
            </a:r>
          </a:p>
          <a:p>
            <a:r>
              <a:rPr lang="fr-FR" sz="1100" dirty="0">
                <a:solidFill>
                  <a:schemeClr val="bg1">
                    <a:lumMod val="50000"/>
                  </a:schemeClr>
                </a:solidFill>
                <a:latin typeface="+mj-lt"/>
              </a:rPr>
              <a:t>2h51 durée médiane</a:t>
            </a:r>
          </a:p>
          <a:p>
            <a:r>
              <a:rPr lang="fr-FR" sz="1100" dirty="0">
                <a:solidFill>
                  <a:schemeClr val="bg1">
                    <a:lumMod val="50000"/>
                  </a:schemeClr>
                </a:solidFill>
                <a:latin typeface="+mj-lt"/>
              </a:rPr>
              <a:t>5h21 durée médiane lors d’une hospitalisation </a:t>
            </a:r>
          </a:p>
          <a:p>
            <a:r>
              <a:rPr lang="fr-FR" sz="1100" dirty="0">
                <a:solidFill>
                  <a:schemeClr val="bg1">
                    <a:lumMod val="50000"/>
                  </a:schemeClr>
                </a:solidFill>
                <a:latin typeface="+mj-lt"/>
              </a:rPr>
              <a:t>65,5% Pris en charge en moins de 4h</a:t>
            </a:r>
          </a:p>
          <a:p>
            <a:endParaRPr lang="fr-FR" sz="1100" dirty="0">
              <a:solidFill>
                <a:schemeClr val="bg1">
                  <a:lumMod val="50000"/>
                </a:schemeClr>
              </a:solidFill>
              <a:latin typeface="+mj-lt"/>
            </a:endParaRPr>
          </a:p>
          <a:p>
            <a:endParaRPr lang="fr-FR" sz="1100" dirty="0">
              <a:solidFill>
                <a:schemeClr val="bg1">
                  <a:lumMod val="50000"/>
                </a:schemeClr>
              </a:solidFill>
              <a:latin typeface="+mj-lt"/>
            </a:endParaRPr>
          </a:p>
        </p:txBody>
      </p:sp>
      <p:sp>
        <p:nvSpPr>
          <p:cNvPr id="34" name="ZoneTexte 33">
            <a:extLst>
              <a:ext uri="{FF2B5EF4-FFF2-40B4-BE49-F238E27FC236}">
                <a16:creationId xmlns:a16="http://schemas.microsoft.com/office/drawing/2014/main" id="{4132712F-E27D-EDAF-D98F-523A239BB9D9}"/>
              </a:ext>
            </a:extLst>
          </p:cNvPr>
          <p:cNvSpPr txBox="1"/>
          <p:nvPr/>
        </p:nvSpPr>
        <p:spPr>
          <a:xfrm>
            <a:off x="1498599" y="8468461"/>
            <a:ext cx="5277514" cy="800219"/>
          </a:xfrm>
          <a:prstGeom prst="rect">
            <a:avLst/>
          </a:prstGeom>
          <a:solidFill>
            <a:schemeClr val="bg1">
              <a:lumMod val="95000"/>
            </a:schemeClr>
          </a:solidFill>
        </p:spPr>
        <p:txBody>
          <a:bodyPr wrap="square" rtlCol="0">
            <a:spAutoFit/>
          </a:bodyPr>
          <a:lstStyle/>
          <a:p>
            <a:pPr lvl="1"/>
            <a:r>
              <a:rPr lang="fr-FR" sz="1400" dirty="0">
                <a:solidFill>
                  <a:schemeClr val="accent2"/>
                </a:solidFill>
                <a:latin typeface="+mj-lt"/>
              </a:rPr>
              <a:t>55,3% des passages aux urgences sur les horaires d’ouverture des cabinets médicaux</a:t>
            </a:r>
          </a:p>
          <a:p>
            <a:pPr lvl="1"/>
            <a:r>
              <a:rPr lang="fr-FR" sz="1400" i="1" dirty="0">
                <a:solidFill>
                  <a:schemeClr val="accent2"/>
                </a:solidFill>
                <a:latin typeface="+mj-lt"/>
              </a:rPr>
              <a:t>Estimation : 6800 passages/jour* dont 5468 </a:t>
            </a:r>
            <a:r>
              <a:rPr lang="fr-FR" sz="1400" i="1">
                <a:solidFill>
                  <a:schemeClr val="accent2"/>
                </a:solidFill>
                <a:latin typeface="+mj-lt"/>
              </a:rPr>
              <a:t>retours au </a:t>
            </a:r>
            <a:r>
              <a:rPr lang="fr-FR" sz="1400" i="1" dirty="0">
                <a:solidFill>
                  <a:schemeClr val="accent2"/>
                </a:solidFill>
                <a:latin typeface="+mj-lt"/>
              </a:rPr>
              <a:t>domicile</a:t>
            </a:r>
          </a:p>
          <a:p>
            <a:endParaRPr lang="fr-FR" sz="400" i="1" dirty="0">
              <a:solidFill>
                <a:schemeClr val="accent2"/>
              </a:solidFill>
              <a:latin typeface="+mj-lt"/>
            </a:endParaRPr>
          </a:p>
        </p:txBody>
      </p:sp>
      <p:sp>
        <p:nvSpPr>
          <p:cNvPr id="35" name="Rectangle 34">
            <a:extLst>
              <a:ext uri="{FF2B5EF4-FFF2-40B4-BE49-F238E27FC236}">
                <a16:creationId xmlns:a16="http://schemas.microsoft.com/office/drawing/2014/main" id="{7A9B03E3-B7C1-CE67-84E6-A38DAAA544EC}"/>
              </a:ext>
            </a:extLst>
          </p:cNvPr>
          <p:cNvSpPr/>
          <p:nvPr/>
        </p:nvSpPr>
        <p:spPr>
          <a:xfrm>
            <a:off x="2710378" y="6827416"/>
            <a:ext cx="2684221" cy="822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100" b="1" dirty="0">
                <a:solidFill>
                  <a:sysClr val="windowText" lastClr="000000"/>
                </a:solidFill>
                <a:latin typeface="+mj-lt"/>
              </a:rPr>
              <a:t>Typologie patient </a:t>
            </a:r>
          </a:p>
          <a:p>
            <a:r>
              <a:rPr lang="fr-FR" sz="1100" u="sng" dirty="0">
                <a:solidFill>
                  <a:sysClr val="windowText" lastClr="000000"/>
                </a:solidFill>
                <a:latin typeface="+mj-lt"/>
              </a:rPr>
              <a:t>13,7 % CCMU1 </a:t>
            </a:r>
            <a:r>
              <a:rPr lang="fr-FR" sz="1100" dirty="0">
                <a:solidFill>
                  <a:sysClr val="windowText" lastClr="000000"/>
                </a:solidFill>
                <a:latin typeface="+mj-lt"/>
              </a:rPr>
              <a:t>-  avec sur-représentation pour CHU (triple du privé) </a:t>
            </a:r>
          </a:p>
          <a:p>
            <a:r>
              <a:rPr lang="fr-FR" sz="1100" dirty="0">
                <a:solidFill>
                  <a:sysClr val="windowText" lastClr="000000"/>
                </a:solidFill>
                <a:latin typeface="+mj-lt"/>
              </a:rPr>
              <a:t>Un constat : plus </a:t>
            </a:r>
            <a:r>
              <a:rPr lang="fr-FR" sz="1100">
                <a:solidFill>
                  <a:sysClr val="windowText" lastClr="000000"/>
                </a:solidFill>
                <a:latin typeface="+mj-lt"/>
              </a:rPr>
              <a:t>l’établissement a un </a:t>
            </a:r>
            <a:r>
              <a:rPr lang="fr-FR" sz="1100" dirty="0">
                <a:solidFill>
                  <a:sysClr val="windowText" lastClr="000000"/>
                </a:solidFill>
                <a:latin typeface="+mj-lt"/>
              </a:rPr>
              <a:t>volume de passage important, plus la part des CCMU1 est importante</a:t>
            </a:r>
          </a:p>
          <a:p>
            <a:r>
              <a:rPr lang="fr-FR" sz="1100" dirty="0">
                <a:solidFill>
                  <a:sysClr val="windowText" lastClr="000000"/>
                </a:solidFill>
                <a:latin typeface="+mj-lt"/>
              </a:rPr>
              <a:t>1,7 % CCMU 4-5</a:t>
            </a:r>
          </a:p>
          <a:p>
            <a:endParaRPr lang="fr-FR" sz="1100" dirty="0">
              <a:solidFill>
                <a:sysClr val="windowText" lastClr="000000"/>
              </a:solidFill>
              <a:latin typeface="+mj-lt"/>
            </a:endParaRPr>
          </a:p>
        </p:txBody>
      </p:sp>
      <p:pic>
        <p:nvPicPr>
          <p:cNvPr id="36" name="Graphique 35" descr="Flèche : droite contour">
            <a:extLst>
              <a:ext uri="{FF2B5EF4-FFF2-40B4-BE49-F238E27FC236}">
                <a16:creationId xmlns:a16="http://schemas.microsoft.com/office/drawing/2014/main" id="{C719E4A7-D2AC-1755-926A-AEA06D5E9F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393559">
            <a:off x="2006521" y="3603491"/>
            <a:ext cx="864850" cy="415703"/>
          </a:xfrm>
          <a:prstGeom prst="rect">
            <a:avLst/>
          </a:prstGeom>
        </p:spPr>
      </p:pic>
      <p:pic>
        <p:nvPicPr>
          <p:cNvPr id="37" name="Graphique 36" descr="Flèche : droite contour">
            <a:extLst>
              <a:ext uri="{FF2B5EF4-FFF2-40B4-BE49-F238E27FC236}">
                <a16:creationId xmlns:a16="http://schemas.microsoft.com/office/drawing/2014/main" id="{75AF10FC-07A4-A0D6-6CD0-3D4E426B13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144249">
            <a:off x="1777557" y="5052353"/>
            <a:ext cx="904497" cy="404161"/>
          </a:xfrm>
          <a:prstGeom prst="rect">
            <a:avLst/>
          </a:prstGeom>
        </p:spPr>
      </p:pic>
      <p:pic>
        <p:nvPicPr>
          <p:cNvPr id="38" name="Graphique 37" descr="Flèche : droite contour">
            <a:extLst>
              <a:ext uri="{FF2B5EF4-FFF2-40B4-BE49-F238E27FC236}">
                <a16:creationId xmlns:a16="http://schemas.microsoft.com/office/drawing/2014/main" id="{6AE026BE-B1B1-12F7-6AAC-CAB8CC1ABE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7958008">
            <a:off x="2137830" y="5880056"/>
            <a:ext cx="804024" cy="395196"/>
          </a:xfrm>
          <a:prstGeom prst="rect">
            <a:avLst/>
          </a:prstGeom>
        </p:spPr>
      </p:pic>
      <p:pic>
        <p:nvPicPr>
          <p:cNvPr id="39" name="Graphique 38" descr="Flèche : droite contour">
            <a:extLst>
              <a:ext uri="{FF2B5EF4-FFF2-40B4-BE49-F238E27FC236}">
                <a16:creationId xmlns:a16="http://schemas.microsoft.com/office/drawing/2014/main" id="{EDD56CA1-7B7B-98EB-9089-2AFF425A5E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062477">
            <a:off x="2907577" y="6084287"/>
            <a:ext cx="879687" cy="422834"/>
          </a:xfrm>
          <a:prstGeom prst="rect">
            <a:avLst/>
          </a:prstGeom>
        </p:spPr>
      </p:pic>
      <p:pic>
        <p:nvPicPr>
          <p:cNvPr id="40" name="Graphique 39" descr="Flèche : droite contour">
            <a:extLst>
              <a:ext uri="{FF2B5EF4-FFF2-40B4-BE49-F238E27FC236}">
                <a16:creationId xmlns:a16="http://schemas.microsoft.com/office/drawing/2014/main" id="{FCC71F62-0D7C-B7A5-B391-3F52B6749B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946565">
            <a:off x="4041861" y="3833022"/>
            <a:ext cx="647827" cy="388970"/>
          </a:xfrm>
          <a:prstGeom prst="rect">
            <a:avLst/>
          </a:prstGeom>
        </p:spPr>
      </p:pic>
      <p:pic>
        <p:nvPicPr>
          <p:cNvPr id="41" name="Graphique 40" descr="Flèche : droite contour">
            <a:extLst>
              <a:ext uri="{FF2B5EF4-FFF2-40B4-BE49-F238E27FC236}">
                <a16:creationId xmlns:a16="http://schemas.microsoft.com/office/drawing/2014/main" id="{A2ED5F2A-90BA-B092-6082-9AFC4505F2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908937">
            <a:off x="3216507" y="3316064"/>
            <a:ext cx="900548" cy="469917"/>
          </a:xfrm>
          <a:prstGeom prst="rect">
            <a:avLst/>
          </a:prstGeom>
        </p:spPr>
      </p:pic>
      <p:pic>
        <p:nvPicPr>
          <p:cNvPr id="42" name="Image 41" descr="Une image contenant dessin au trait&#10;&#10;Description générée automatiquement">
            <a:extLst>
              <a:ext uri="{FF2B5EF4-FFF2-40B4-BE49-F238E27FC236}">
                <a16:creationId xmlns:a16="http://schemas.microsoft.com/office/drawing/2014/main" id="{DC69D68D-DDF5-103A-40AA-DF21043DF309}"/>
              </a:ext>
            </a:extLst>
          </p:cNvPr>
          <p:cNvPicPr>
            <a:picLocks noChangeAspect="1"/>
          </p:cNvPicPr>
          <p:nvPr/>
        </p:nvPicPr>
        <p:blipFill rotWithShape="1">
          <a:blip r:embed="rId7">
            <a:extLst>
              <a:ext uri="{28A0092B-C50C-407E-A947-70E740481C1C}">
                <a14:useLocalDpi xmlns:a14="http://schemas.microsoft.com/office/drawing/2010/main" val="0"/>
              </a:ext>
            </a:extLst>
          </a:blip>
          <a:srcRect b="5749"/>
          <a:stretch/>
        </p:blipFill>
        <p:spPr>
          <a:xfrm flipH="1">
            <a:off x="5132312" y="7655642"/>
            <a:ext cx="1396482" cy="822654"/>
          </a:xfrm>
          <a:prstGeom prst="rect">
            <a:avLst/>
          </a:prstGeom>
        </p:spPr>
      </p:pic>
      <p:pic>
        <p:nvPicPr>
          <p:cNvPr id="43" name="Graphique 42" descr="Hôpital contour">
            <a:extLst>
              <a:ext uri="{FF2B5EF4-FFF2-40B4-BE49-F238E27FC236}">
                <a16:creationId xmlns:a16="http://schemas.microsoft.com/office/drawing/2014/main" id="{09218707-50F1-5FDA-C452-405DB0E7B5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17486" y="3361848"/>
            <a:ext cx="272198" cy="272198"/>
          </a:xfrm>
          <a:prstGeom prst="rect">
            <a:avLst/>
          </a:prstGeom>
        </p:spPr>
      </p:pic>
      <p:pic>
        <p:nvPicPr>
          <p:cNvPr id="44" name="Graphique 43" descr="Flèche : droite contour">
            <a:extLst>
              <a:ext uri="{FF2B5EF4-FFF2-40B4-BE49-F238E27FC236}">
                <a16:creationId xmlns:a16="http://schemas.microsoft.com/office/drawing/2014/main" id="{E04087EB-F7B4-AC1D-15F3-247BB9CA3E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3677440">
            <a:off x="4023299" y="5578311"/>
            <a:ext cx="684951" cy="329232"/>
          </a:xfrm>
          <a:prstGeom prst="rect">
            <a:avLst/>
          </a:prstGeom>
        </p:spPr>
      </p:pic>
      <p:sp>
        <p:nvSpPr>
          <p:cNvPr id="45" name="ZoneTexte 44">
            <a:extLst>
              <a:ext uri="{FF2B5EF4-FFF2-40B4-BE49-F238E27FC236}">
                <a16:creationId xmlns:a16="http://schemas.microsoft.com/office/drawing/2014/main" id="{41A2AB43-F1A8-20FD-B18A-0B413378025F}"/>
              </a:ext>
            </a:extLst>
          </p:cNvPr>
          <p:cNvSpPr txBox="1"/>
          <p:nvPr/>
        </p:nvSpPr>
        <p:spPr>
          <a:xfrm>
            <a:off x="5283369" y="9076643"/>
            <a:ext cx="1094369" cy="169726"/>
          </a:xfrm>
          <a:prstGeom prst="rect">
            <a:avLst/>
          </a:prstGeom>
          <a:noFill/>
        </p:spPr>
        <p:txBody>
          <a:bodyPr wrap="square" rtlCol="0">
            <a:spAutoFit/>
          </a:bodyPr>
          <a:lstStyle/>
          <a:p>
            <a:r>
              <a:rPr lang="fr-FR" sz="503" i="1" dirty="0">
                <a:solidFill>
                  <a:schemeClr val="accent2"/>
                </a:solidFill>
                <a:latin typeface="+mj-lt"/>
              </a:rPr>
              <a:t>* Base 260 jours ouvertures/an</a:t>
            </a:r>
          </a:p>
        </p:txBody>
      </p:sp>
      <p:sp>
        <p:nvSpPr>
          <p:cNvPr id="26" name="ZoneTexte 25">
            <a:extLst>
              <a:ext uri="{FF2B5EF4-FFF2-40B4-BE49-F238E27FC236}">
                <a16:creationId xmlns:a16="http://schemas.microsoft.com/office/drawing/2014/main" id="{B305179A-C4AC-8FF7-2D74-55C5332492CA}"/>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27" name="Espace réservé du numéro de diapositive 34">
            <a:extLst>
              <a:ext uri="{FF2B5EF4-FFF2-40B4-BE49-F238E27FC236}">
                <a16:creationId xmlns:a16="http://schemas.microsoft.com/office/drawing/2014/main" id="{D1767E0F-B434-1F15-75C4-2C86602FF29F}"/>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19</a:t>
            </a:fld>
            <a:endParaRPr lang="fr-FR">
              <a:solidFill>
                <a:schemeClr val="bg1"/>
              </a:solidFill>
            </a:endParaRPr>
          </a:p>
        </p:txBody>
      </p:sp>
      <p:sp>
        <p:nvSpPr>
          <p:cNvPr id="2" name="ZoneTexte 1">
            <a:extLst>
              <a:ext uri="{FF2B5EF4-FFF2-40B4-BE49-F238E27FC236}">
                <a16:creationId xmlns:a16="http://schemas.microsoft.com/office/drawing/2014/main" id="{664E32A0-21BE-E034-4815-96607FCB9081}"/>
              </a:ext>
            </a:extLst>
          </p:cNvPr>
          <p:cNvSpPr txBox="1"/>
          <p:nvPr/>
        </p:nvSpPr>
        <p:spPr>
          <a:xfrm>
            <a:off x="371815" y="1354667"/>
            <a:ext cx="2964663" cy="369332"/>
          </a:xfrm>
          <a:prstGeom prst="rect">
            <a:avLst/>
          </a:prstGeom>
          <a:noFill/>
        </p:spPr>
        <p:txBody>
          <a:bodyPr wrap="square" rtlCol="0">
            <a:spAutoFit/>
          </a:bodyPr>
          <a:lstStyle/>
          <a:p>
            <a:r>
              <a:rPr lang="fr-FR" dirty="0">
                <a:solidFill>
                  <a:srgbClr val="009BAF"/>
                </a:solidFill>
                <a:latin typeface="+mj-lt"/>
              </a:rPr>
              <a:t>Chiffres pour l’année 2021</a:t>
            </a:r>
          </a:p>
        </p:txBody>
      </p:sp>
      <p:pic>
        <p:nvPicPr>
          <p:cNvPr id="5" name="Image 4">
            <a:extLst>
              <a:ext uri="{FF2B5EF4-FFF2-40B4-BE49-F238E27FC236}">
                <a16:creationId xmlns:a16="http://schemas.microsoft.com/office/drawing/2014/main" id="{49396099-14BD-EF91-7D16-B64AF0490F07}"/>
              </a:ext>
            </a:extLst>
          </p:cNvPr>
          <p:cNvPicPr>
            <a:picLocks noChangeAspect="1"/>
          </p:cNvPicPr>
          <p:nvPr/>
        </p:nvPicPr>
        <p:blipFill>
          <a:blip r:embed="rId12">
            <a:duotone>
              <a:prstClr val="black"/>
              <a:srgbClr val="D9C3A5">
                <a:tint val="50000"/>
                <a:satMod val="180000"/>
              </a:srgbClr>
            </a:duotone>
          </a:blip>
          <a:stretch>
            <a:fillRect/>
          </a:stretch>
        </p:blipFill>
        <p:spPr>
          <a:xfrm rot="21200511">
            <a:off x="419757" y="7792938"/>
            <a:ext cx="1284289" cy="1516789"/>
          </a:xfrm>
          <a:prstGeom prst="rect">
            <a:avLst/>
          </a:prstGeom>
          <a:ln>
            <a:solidFill>
              <a:schemeClr val="bg1"/>
            </a:solidFill>
          </a:ln>
        </p:spPr>
      </p:pic>
    </p:spTree>
    <p:extLst>
      <p:ext uri="{BB962C8B-B14F-4D97-AF65-F5344CB8AC3E}">
        <p14:creationId xmlns:p14="http://schemas.microsoft.com/office/powerpoint/2010/main" val="1581742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0C8031-5BD3-F67D-CFEB-171FB4FD6F9B}"/>
              </a:ext>
            </a:extLst>
          </p:cNvPr>
          <p:cNvSpPr/>
          <p:nvPr/>
        </p:nvSpPr>
        <p:spPr>
          <a:xfrm>
            <a:off x="745116" y="5612444"/>
            <a:ext cx="6112884" cy="1760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dessin au trait&#10;&#10;Description générée automatiquement">
            <a:extLst>
              <a:ext uri="{FF2B5EF4-FFF2-40B4-BE49-F238E27FC236}">
                <a16:creationId xmlns:a16="http://schemas.microsoft.com/office/drawing/2014/main" id="{A9169AFF-5ACD-E62D-C4FC-8D661B59F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544" y="1233433"/>
            <a:ext cx="1886801" cy="1257868"/>
          </a:xfrm>
          <a:prstGeom prst="rect">
            <a:avLst/>
          </a:prstGeom>
        </p:spPr>
      </p:pic>
      <p:sp>
        <p:nvSpPr>
          <p:cNvPr id="4" name="Ellipse 3">
            <a:extLst>
              <a:ext uri="{FF2B5EF4-FFF2-40B4-BE49-F238E27FC236}">
                <a16:creationId xmlns:a16="http://schemas.microsoft.com/office/drawing/2014/main" id="{05B0735A-883B-AE74-6B21-6B89D744C31C}"/>
              </a:ext>
            </a:extLst>
          </p:cNvPr>
          <p:cNvSpPr/>
          <p:nvPr/>
        </p:nvSpPr>
        <p:spPr>
          <a:xfrm>
            <a:off x="301697" y="105593"/>
            <a:ext cx="720000" cy="72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0A51B134-E48A-07E7-4861-F04C3C462B40}"/>
              </a:ext>
            </a:extLst>
          </p:cNvPr>
          <p:cNvSpPr txBox="1"/>
          <p:nvPr/>
        </p:nvSpPr>
        <p:spPr>
          <a:xfrm>
            <a:off x="661697" y="447036"/>
            <a:ext cx="3228131" cy="461665"/>
          </a:xfrm>
          <a:prstGeom prst="rect">
            <a:avLst/>
          </a:prstGeom>
          <a:noFill/>
          <a:ln>
            <a:solidFill>
              <a:schemeClr val="tx1"/>
            </a:solidFill>
          </a:ln>
        </p:spPr>
        <p:txBody>
          <a:bodyPr wrap="square" rtlCol="0">
            <a:spAutoFit/>
          </a:bodyPr>
          <a:lstStyle/>
          <a:p>
            <a:r>
              <a:rPr lang="fr-FR" sz="2400" dirty="0">
                <a:latin typeface="+mj-lt"/>
              </a:rPr>
              <a:t>  Note aux lecteurs</a:t>
            </a:r>
          </a:p>
        </p:txBody>
      </p:sp>
      <p:sp>
        <p:nvSpPr>
          <p:cNvPr id="8" name="ZoneTexte 7">
            <a:extLst>
              <a:ext uri="{FF2B5EF4-FFF2-40B4-BE49-F238E27FC236}">
                <a16:creationId xmlns:a16="http://schemas.microsoft.com/office/drawing/2014/main" id="{9D94B522-C699-04D2-4BF5-2A8311F75BDE}"/>
              </a:ext>
            </a:extLst>
          </p:cNvPr>
          <p:cNvSpPr txBox="1"/>
          <p:nvPr/>
        </p:nvSpPr>
        <p:spPr>
          <a:xfrm>
            <a:off x="569307" y="1160863"/>
            <a:ext cx="3320520" cy="3985706"/>
          </a:xfrm>
          <a:prstGeom prst="rect">
            <a:avLst/>
          </a:prstGeom>
          <a:noFill/>
        </p:spPr>
        <p:txBody>
          <a:bodyPr wrap="square" rtlCol="0">
            <a:spAutoFit/>
          </a:bodyPr>
          <a:lstStyle/>
          <a:p>
            <a:pPr algn="just"/>
            <a:r>
              <a:rPr lang="fr-FR" sz="1100" dirty="0">
                <a:latin typeface="+mj-lt"/>
              </a:rPr>
              <a:t>L’objectif de cette contribution vise à émettre des propositions d’organisation OPERATIONNELLES et CONCRETES pour répondre à la demande de Soins Non Programmés pensée par la médecine de ville et intégrant trois enjeux marqués : </a:t>
            </a:r>
          </a:p>
          <a:p>
            <a:pPr algn="just"/>
            <a:endParaRPr lang="fr-FR" sz="1100" b="1" dirty="0">
              <a:latin typeface="+mj-lt"/>
            </a:endParaRPr>
          </a:p>
          <a:p>
            <a:pPr marL="130596" indent="-130596" algn="just">
              <a:buFont typeface="Arial" panose="020B0604020202020204" pitchFamily="34" charset="0"/>
              <a:buChar char="•"/>
            </a:pPr>
            <a:r>
              <a:rPr lang="fr-FR" sz="1100" dirty="0">
                <a:latin typeface="+mj-lt"/>
              </a:rPr>
              <a:t>La nécessité de construire des projets capitalisant sur une gestion des ressources médicales précieuses, expérimentées, volontaires et innovantes pour favoriser l’attractivité des territoires sans déstructuration des pratiques, du parcours patient et des organisations du territoire.</a:t>
            </a:r>
          </a:p>
          <a:p>
            <a:pPr algn="just"/>
            <a:endParaRPr lang="fr-FR" sz="1100" dirty="0">
              <a:latin typeface="+mj-lt"/>
            </a:endParaRPr>
          </a:p>
          <a:p>
            <a:pPr marL="130596" indent="-130596" algn="just">
              <a:buFont typeface="Arial" panose="020B0604020202020204" pitchFamily="34" charset="0"/>
              <a:buChar char="•"/>
            </a:pPr>
            <a:r>
              <a:rPr lang="fr-FR" sz="1100" dirty="0">
                <a:latin typeface="+mj-lt"/>
              </a:rPr>
              <a:t>Une évolution de la demande de soins non-programmés en forte croissance : démographie médicale en berne, demande consumériste de la population, saturation des services d’urgences…</a:t>
            </a:r>
          </a:p>
          <a:p>
            <a:pPr algn="just"/>
            <a:endParaRPr lang="fr-FR" sz="1100" dirty="0">
              <a:latin typeface="+mj-lt"/>
            </a:endParaRPr>
          </a:p>
          <a:p>
            <a:pPr marL="130596" indent="-130596" algn="just">
              <a:buFont typeface="Arial" panose="020B0604020202020204" pitchFamily="34" charset="0"/>
              <a:buChar char="•"/>
            </a:pPr>
            <a:r>
              <a:rPr lang="fr-FR" sz="1100" dirty="0">
                <a:latin typeface="+mj-lt"/>
              </a:rPr>
              <a:t>Une modification des pratiques et des modes d’organisation : exercice coordonné, télémédecine, déploiement des SAS… qui oblige à penser les solutions de réponse dans un écosystème complexe.</a:t>
            </a:r>
          </a:p>
          <a:p>
            <a:pPr algn="just"/>
            <a:endParaRPr lang="fr-FR" sz="1100" b="1" dirty="0">
              <a:latin typeface="+mj-lt"/>
            </a:endParaRPr>
          </a:p>
        </p:txBody>
      </p:sp>
      <p:sp>
        <p:nvSpPr>
          <p:cNvPr id="12" name="ZoneTexte 11">
            <a:extLst>
              <a:ext uri="{FF2B5EF4-FFF2-40B4-BE49-F238E27FC236}">
                <a16:creationId xmlns:a16="http://schemas.microsoft.com/office/drawing/2014/main" id="{9A27ED2C-9DE1-3BD8-69D4-93906564E8D7}"/>
              </a:ext>
            </a:extLst>
          </p:cNvPr>
          <p:cNvSpPr txBox="1"/>
          <p:nvPr/>
        </p:nvSpPr>
        <p:spPr>
          <a:xfrm>
            <a:off x="4296229" y="2397699"/>
            <a:ext cx="2187432" cy="2462213"/>
          </a:xfrm>
          <a:prstGeom prst="rect">
            <a:avLst/>
          </a:prstGeom>
          <a:noFill/>
          <a:ln>
            <a:solidFill>
              <a:srgbClr val="009BAF"/>
            </a:solidFill>
          </a:ln>
        </p:spPr>
        <p:txBody>
          <a:bodyPr wrap="square" rtlCol="0">
            <a:spAutoFit/>
          </a:bodyPr>
          <a:lstStyle/>
          <a:p>
            <a:pPr algn="just"/>
            <a:r>
              <a:rPr lang="fr-FR" sz="1100" dirty="0">
                <a:latin typeface="+mj-lt"/>
              </a:rPr>
              <a:t>Les solutions proposées se veulent PRAGMATIQUES et POLYMORPHES. </a:t>
            </a:r>
          </a:p>
          <a:p>
            <a:pPr algn="just"/>
            <a:endParaRPr lang="fr-FR" sz="1100" dirty="0">
              <a:latin typeface="+mj-lt"/>
            </a:endParaRPr>
          </a:p>
          <a:p>
            <a:pPr algn="just"/>
            <a:r>
              <a:rPr lang="fr-FR" sz="1100" dirty="0">
                <a:latin typeface="+mj-lt"/>
              </a:rPr>
              <a:t>Elles S’ADAPTENT À LA RÉALITÉ DES TERRITOIRES pour tenter de réduire les inégalités d’accès aux soins en respectant :</a:t>
            </a:r>
          </a:p>
          <a:p>
            <a:pPr marL="130596" indent="-130596" algn="just">
              <a:buFont typeface="Arial" panose="020B0604020202020204" pitchFamily="34" charset="0"/>
              <a:buChar char="•"/>
            </a:pPr>
            <a:r>
              <a:rPr lang="fr-FR" sz="1100" dirty="0">
                <a:latin typeface="+mj-lt"/>
              </a:rPr>
              <a:t>la capacité potentielle des médecins à prendre en charge les demandes de SNP,</a:t>
            </a:r>
          </a:p>
          <a:p>
            <a:pPr marL="130596" indent="-130596" algn="just">
              <a:buFont typeface="Arial" panose="020B0604020202020204" pitchFamily="34" charset="0"/>
              <a:buChar char="•"/>
            </a:pPr>
            <a:r>
              <a:rPr lang="fr-FR" sz="1100" dirty="0">
                <a:latin typeface="+mj-lt"/>
              </a:rPr>
              <a:t>l’expérience des professionnels à se coordonner et collaborer,</a:t>
            </a:r>
          </a:p>
          <a:p>
            <a:pPr marL="130596" indent="-130596" algn="just">
              <a:buFont typeface="Arial" panose="020B0604020202020204" pitchFamily="34" charset="0"/>
              <a:buChar char="•"/>
            </a:pPr>
            <a:r>
              <a:rPr lang="fr-FR" sz="1100" dirty="0">
                <a:latin typeface="+mj-lt"/>
              </a:rPr>
              <a:t>les organisations effectives ou en cours de déploiement.</a:t>
            </a:r>
          </a:p>
        </p:txBody>
      </p:sp>
      <p:pic>
        <p:nvPicPr>
          <p:cNvPr id="9" name="Image 8">
            <a:extLst>
              <a:ext uri="{FF2B5EF4-FFF2-40B4-BE49-F238E27FC236}">
                <a16:creationId xmlns:a16="http://schemas.microsoft.com/office/drawing/2014/main" id="{B19AD3C8-8324-DC37-86AE-06982CC4375A}"/>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745115" y="7467679"/>
            <a:ext cx="3144712" cy="2096474"/>
          </a:xfrm>
          <a:prstGeom prst="rect">
            <a:avLst/>
          </a:prstGeom>
        </p:spPr>
      </p:pic>
      <p:pic>
        <p:nvPicPr>
          <p:cNvPr id="10" name="Image 9">
            <a:extLst>
              <a:ext uri="{FF2B5EF4-FFF2-40B4-BE49-F238E27FC236}">
                <a16:creationId xmlns:a16="http://schemas.microsoft.com/office/drawing/2014/main" id="{DBCA07C4-051E-3091-E896-E3D175697316}"/>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flipH="1">
            <a:off x="195956" y="5558016"/>
            <a:ext cx="486088" cy="369332"/>
          </a:xfrm>
          <a:prstGeom prst="rect">
            <a:avLst/>
          </a:prstGeom>
        </p:spPr>
      </p:pic>
      <p:sp>
        <p:nvSpPr>
          <p:cNvPr id="11" name="ZoneTexte 10">
            <a:extLst>
              <a:ext uri="{FF2B5EF4-FFF2-40B4-BE49-F238E27FC236}">
                <a16:creationId xmlns:a16="http://schemas.microsoft.com/office/drawing/2014/main" id="{D592B0DD-E173-824E-8EC4-1B67DF262EFB}"/>
              </a:ext>
            </a:extLst>
          </p:cNvPr>
          <p:cNvSpPr txBox="1"/>
          <p:nvPr/>
        </p:nvSpPr>
        <p:spPr>
          <a:xfrm>
            <a:off x="745116" y="5682575"/>
            <a:ext cx="5753059" cy="1785104"/>
          </a:xfrm>
          <a:prstGeom prst="rect">
            <a:avLst/>
          </a:prstGeom>
          <a:noFill/>
        </p:spPr>
        <p:txBody>
          <a:bodyPr wrap="square">
            <a:spAutoFit/>
          </a:bodyPr>
          <a:lstStyle/>
          <a:p>
            <a:pPr algn="just"/>
            <a:r>
              <a:rPr lang="fr-FR" sz="1100" dirty="0">
                <a:latin typeface="+mj-lt"/>
              </a:rPr>
              <a:t>À la suite du rapport de la "mission flash sur les urgences et soins non programmés", des annonces ont été faites par le gouvernement le 1er juillet. L’objectif est de réussir à faire face aux fortes tensions sur les ressources humaines médicales et paramédicales pendant la période estivale, de proposer des parcours de soins adaptés sans recourir aux urgences, d’orienter les patients dans le système de santé, d’optimiser le temps médical et d’augmenter les capacités de réponse à la demande de soins non programmés en ville.</a:t>
            </a:r>
          </a:p>
          <a:p>
            <a:pPr algn="just"/>
            <a:endParaRPr lang="fr-FR" sz="1100" dirty="0">
              <a:latin typeface="+mj-lt"/>
            </a:endParaRPr>
          </a:p>
          <a:p>
            <a:pPr algn="just"/>
            <a:r>
              <a:rPr lang="fr-FR" sz="1100" dirty="0">
                <a:latin typeface="+mj-lt"/>
              </a:rPr>
              <a:t>Pour les professionnels de santé libéraux et les centres </a:t>
            </a:r>
            <a:r>
              <a:rPr lang="fr-FR" sz="1100">
                <a:latin typeface="+mj-lt"/>
              </a:rPr>
              <a:t>de santé, </a:t>
            </a:r>
            <a:r>
              <a:rPr lang="fr-FR" sz="1100" dirty="0">
                <a:latin typeface="+mj-lt"/>
              </a:rPr>
              <a:t>ces mesures s’appliquent depuis le 13 juillet et jusqu’au 30 septembre 2022 </a:t>
            </a:r>
            <a:r>
              <a:rPr lang="fr-FR" sz="1100">
                <a:latin typeface="+mj-lt"/>
              </a:rPr>
              <a:t>Les 4 principales mesures sont : </a:t>
            </a:r>
            <a:endParaRPr lang="fr-FR" sz="1100" dirty="0">
              <a:latin typeface="+mj-lt"/>
            </a:endParaRPr>
          </a:p>
          <a:p>
            <a:pPr algn="just"/>
            <a:r>
              <a:rPr lang="fr-FR" sz="1100" dirty="0">
                <a:latin typeface="+mj-lt"/>
              </a:rPr>
              <a:t>.</a:t>
            </a:r>
          </a:p>
        </p:txBody>
      </p:sp>
      <p:sp>
        <p:nvSpPr>
          <p:cNvPr id="13" name="ZoneTexte 12">
            <a:extLst>
              <a:ext uri="{FF2B5EF4-FFF2-40B4-BE49-F238E27FC236}">
                <a16:creationId xmlns:a16="http://schemas.microsoft.com/office/drawing/2014/main" id="{826D2131-3306-5A7C-F8DA-8BBDA11CFCF9}"/>
              </a:ext>
            </a:extLst>
          </p:cNvPr>
          <p:cNvSpPr txBox="1"/>
          <p:nvPr/>
        </p:nvSpPr>
        <p:spPr>
          <a:xfrm>
            <a:off x="2673001" y="7491797"/>
            <a:ext cx="3442255" cy="1954381"/>
          </a:xfrm>
          <a:prstGeom prst="rect">
            <a:avLst/>
          </a:prstGeom>
          <a:solidFill>
            <a:schemeClr val="bg1"/>
          </a:solidFill>
          <a:ln>
            <a:noFill/>
          </a:ln>
        </p:spPr>
        <p:txBody>
          <a:bodyPr wrap="square">
            <a:spAutoFit/>
          </a:bodyPr>
          <a:lstStyle/>
          <a:p>
            <a:pPr algn="just"/>
            <a:r>
              <a:rPr lang="fr-FR" sz="1100" dirty="0">
                <a:solidFill>
                  <a:srgbClr val="009BAF"/>
                </a:solidFill>
                <a:latin typeface="+mj-lt"/>
                <a:ea typeface="Times New Roman" panose="02020603050405020304" pitchFamily="18" charset="0"/>
                <a:cs typeface="Calibri Light" panose="020F0302020204030204" pitchFamily="34" charset="0"/>
              </a:rPr>
              <a:t>Mesure 1 : supplément de 15 € pour les consultations de soins non programmés</a:t>
            </a:r>
          </a:p>
          <a:p>
            <a:pPr algn="just"/>
            <a:endParaRPr lang="fr-FR" sz="1100" dirty="0">
              <a:solidFill>
                <a:srgbClr val="009BAF"/>
              </a:solidFill>
              <a:latin typeface="+mj-lt"/>
              <a:ea typeface="Calibri" panose="020F0502020204030204" pitchFamily="34" charset="0"/>
              <a:cs typeface="Calibri Light" panose="020F0302020204030204" pitchFamily="34" charset="0"/>
            </a:endParaRPr>
          </a:p>
          <a:p>
            <a:pPr algn="just"/>
            <a:r>
              <a:rPr lang="fr-FR" sz="1100" dirty="0">
                <a:solidFill>
                  <a:srgbClr val="009BAF"/>
                </a:solidFill>
                <a:latin typeface="+mj-lt"/>
                <a:ea typeface="Times New Roman" panose="02020603050405020304" pitchFamily="18" charset="0"/>
                <a:cs typeface="Calibri Light" panose="020F0302020204030204" pitchFamily="34" charset="0"/>
              </a:rPr>
              <a:t>Mesure 2 : augmentation de la rémunération de la participation à la régulation des SNP</a:t>
            </a:r>
          </a:p>
          <a:p>
            <a:pPr algn="just"/>
            <a:endParaRPr lang="fr-FR" sz="1100" dirty="0">
              <a:solidFill>
                <a:srgbClr val="009BAF"/>
              </a:solidFill>
              <a:latin typeface="+mj-lt"/>
              <a:ea typeface="Calibri" panose="020F0502020204030204" pitchFamily="34" charset="0"/>
              <a:cs typeface="Calibri Light" panose="020F0302020204030204" pitchFamily="34" charset="0"/>
            </a:endParaRPr>
          </a:p>
          <a:p>
            <a:pPr algn="just"/>
            <a:r>
              <a:rPr lang="fr-FR" sz="1100" dirty="0">
                <a:solidFill>
                  <a:srgbClr val="009BAF"/>
                </a:solidFill>
                <a:latin typeface="+mj-lt"/>
                <a:ea typeface="Times New Roman" panose="02020603050405020304" pitchFamily="18" charset="0"/>
                <a:cs typeface="Calibri Light" panose="020F0302020204030204" pitchFamily="34" charset="0"/>
              </a:rPr>
              <a:t>Mesure 3 : ouverture des maisons médicales de garde (MMG) le samedi matin (de 8 h à 12 h)</a:t>
            </a:r>
          </a:p>
          <a:p>
            <a:pPr algn="just"/>
            <a:endParaRPr lang="fr-FR" sz="1100" dirty="0">
              <a:solidFill>
                <a:srgbClr val="009BAF"/>
              </a:solidFill>
              <a:latin typeface="+mj-lt"/>
              <a:ea typeface="Calibri" panose="020F0502020204030204" pitchFamily="34" charset="0"/>
              <a:cs typeface="Calibri Light" panose="020F0302020204030204" pitchFamily="34" charset="0"/>
            </a:endParaRPr>
          </a:p>
          <a:p>
            <a:pPr algn="just"/>
            <a:r>
              <a:rPr lang="fr-FR" sz="1100" dirty="0">
                <a:solidFill>
                  <a:srgbClr val="009BAF"/>
                </a:solidFill>
                <a:latin typeface="+mj-lt"/>
                <a:ea typeface="Times New Roman" panose="02020603050405020304" pitchFamily="18" charset="0"/>
                <a:cs typeface="Calibri Light" panose="020F0302020204030204" pitchFamily="34" charset="0"/>
              </a:rPr>
              <a:t>Mesure 4 : prolonger la prise en charge à 100 % par l’assurance maladie obligatoire des téléconsultations</a:t>
            </a:r>
            <a:endParaRPr lang="fr-FR" sz="1100" dirty="0">
              <a:solidFill>
                <a:srgbClr val="009BAF"/>
              </a:solidFill>
              <a:latin typeface="+mj-lt"/>
              <a:ea typeface="Calibri" panose="020F0502020204030204" pitchFamily="34" charset="0"/>
              <a:cs typeface="Calibri Light" panose="020F0302020204030204" pitchFamily="34" charset="0"/>
            </a:endParaRPr>
          </a:p>
        </p:txBody>
      </p:sp>
      <p:sp>
        <p:nvSpPr>
          <p:cNvPr id="6" name="ZoneTexte 5">
            <a:extLst>
              <a:ext uri="{FF2B5EF4-FFF2-40B4-BE49-F238E27FC236}">
                <a16:creationId xmlns:a16="http://schemas.microsoft.com/office/drawing/2014/main" id="{DF29CFCF-E79A-5E9E-9A3B-5264B5A0980C}"/>
              </a:ext>
            </a:extLst>
          </p:cNvPr>
          <p:cNvSpPr txBox="1"/>
          <p:nvPr/>
        </p:nvSpPr>
        <p:spPr>
          <a:xfrm>
            <a:off x="667658" y="5233632"/>
            <a:ext cx="3628571" cy="369332"/>
          </a:xfrm>
          <a:prstGeom prst="rect">
            <a:avLst/>
          </a:prstGeom>
          <a:noFill/>
        </p:spPr>
        <p:txBody>
          <a:bodyPr wrap="square" rtlCol="0">
            <a:spAutoFit/>
          </a:bodyPr>
          <a:lstStyle/>
          <a:p>
            <a:r>
              <a:rPr lang="fr-FR" dirty="0">
                <a:latin typeface="+mj-lt"/>
              </a:rPr>
              <a:t>Actualités – Rapport Braun</a:t>
            </a:r>
          </a:p>
        </p:txBody>
      </p:sp>
      <p:sp>
        <p:nvSpPr>
          <p:cNvPr id="16" name="ZoneTexte 15">
            <a:extLst>
              <a:ext uri="{FF2B5EF4-FFF2-40B4-BE49-F238E27FC236}">
                <a16:creationId xmlns:a16="http://schemas.microsoft.com/office/drawing/2014/main" id="{394E4728-C93E-6BE7-BF6F-58FAF6CA9379}"/>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7" name="Espace réservé du numéro de diapositive 34">
            <a:extLst>
              <a:ext uri="{FF2B5EF4-FFF2-40B4-BE49-F238E27FC236}">
                <a16:creationId xmlns:a16="http://schemas.microsoft.com/office/drawing/2014/main" id="{DC4C7EB1-0AD7-C0B6-ECC1-55481B3AD7D4}"/>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2</a:t>
            </a:fld>
            <a:endParaRPr lang="fr-FR">
              <a:solidFill>
                <a:schemeClr val="bg1"/>
              </a:solidFill>
            </a:endParaRPr>
          </a:p>
        </p:txBody>
      </p:sp>
    </p:spTree>
    <p:extLst>
      <p:ext uri="{BB962C8B-B14F-4D97-AF65-F5344CB8AC3E}">
        <p14:creationId xmlns:p14="http://schemas.microsoft.com/office/powerpoint/2010/main" val="2336029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8D29233-D1C1-3090-CFF2-3C6B02152E98}"/>
              </a:ext>
            </a:extLst>
          </p:cNvPr>
          <p:cNvPicPr>
            <a:picLocks noChangeAspect="1"/>
          </p:cNvPicPr>
          <p:nvPr/>
        </p:nvPicPr>
        <p:blipFill>
          <a:blip r:embed="rId2"/>
          <a:stretch>
            <a:fillRect/>
          </a:stretch>
        </p:blipFill>
        <p:spPr>
          <a:xfrm>
            <a:off x="2559908" y="3614351"/>
            <a:ext cx="3874703" cy="1553840"/>
          </a:xfrm>
          <a:prstGeom prst="rect">
            <a:avLst/>
          </a:prstGeom>
        </p:spPr>
      </p:pic>
      <p:sp>
        <p:nvSpPr>
          <p:cNvPr id="7" name="ZoneTexte 6">
            <a:extLst>
              <a:ext uri="{FF2B5EF4-FFF2-40B4-BE49-F238E27FC236}">
                <a16:creationId xmlns:a16="http://schemas.microsoft.com/office/drawing/2014/main" id="{DAFAFD31-83D9-028E-ADFC-B8646B44A992}"/>
              </a:ext>
            </a:extLst>
          </p:cNvPr>
          <p:cNvSpPr txBox="1"/>
          <p:nvPr/>
        </p:nvSpPr>
        <p:spPr>
          <a:xfrm>
            <a:off x="2536079" y="3142706"/>
            <a:ext cx="3759307" cy="261610"/>
          </a:xfrm>
          <a:prstGeom prst="rect">
            <a:avLst/>
          </a:prstGeom>
          <a:noFill/>
        </p:spPr>
        <p:txBody>
          <a:bodyPr wrap="square">
            <a:spAutoFit/>
          </a:bodyPr>
          <a:lstStyle/>
          <a:p>
            <a:r>
              <a:rPr lang="fr-FR" sz="1100" b="1" dirty="0">
                <a:latin typeface="+mj-lt"/>
              </a:rPr>
              <a:t>Evolution selon la volumétrie du service d’urgence</a:t>
            </a:r>
          </a:p>
        </p:txBody>
      </p:sp>
      <p:pic>
        <p:nvPicPr>
          <p:cNvPr id="8" name="Image 7">
            <a:extLst>
              <a:ext uri="{FF2B5EF4-FFF2-40B4-BE49-F238E27FC236}">
                <a16:creationId xmlns:a16="http://schemas.microsoft.com/office/drawing/2014/main" id="{7EA4562E-BA2A-FE79-D4E7-8CC78B876FF5}"/>
              </a:ext>
            </a:extLst>
          </p:cNvPr>
          <p:cNvPicPr>
            <a:picLocks noChangeAspect="1"/>
          </p:cNvPicPr>
          <p:nvPr/>
        </p:nvPicPr>
        <p:blipFill rotWithShape="1">
          <a:blip r:embed="rId3"/>
          <a:srcRect t="15122" b="11069"/>
          <a:stretch/>
        </p:blipFill>
        <p:spPr>
          <a:xfrm>
            <a:off x="444391" y="697743"/>
            <a:ext cx="3519113" cy="1986561"/>
          </a:xfrm>
          <a:prstGeom prst="rect">
            <a:avLst/>
          </a:prstGeom>
        </p:spPr>
      </p:pic>
      <p:sp>
        <p:nvSpPr>
          <p:cNvPr id="9" name="ZoneTexte 8">
            <a:extLst>
              <a:ext uri="{FF2B5EF4-FFF2-40B4-BE49-F238E27FC236}">
                <a16:creationId xmlns:a16="http://schemas.microsoft.com/office/drawing/2014/main" id="{CCE69BAF-022F-BBA2-8DAA-281ABCB838B3}"/>
              </a:ext>
            </a:extLst>
          </p:cNvPr>
          <p:cNvSpPr txBox="1"/>
          <p:nvPr/>
        </p:nvSpPr>
        <p:spPr>
          <a:xfrm>
            <a:off x="323478" y="319491"/>
            <a:ext cx="2516346" cy="261610"/>
          </a:xfrm>
          <a:prstGeom prst="rect">
            <a:avLst/>
          </a:prstGeom>
          <a:noFill/>
        </p:spPr>
        <p:txBody>
          <a:bodyPr wrap="square">
            <a:spAutoFit/>
          </a:bodyPr>
          <a:lstStyle/>
          <a:p>
            <a:r>
              <a:rPr lang="fr-FR" sz="1100" b="1" dirty="0">
                <a:latin typeface="+mj-lt"/>
              </a:rPr>
              <a:t>Évolution des passages aux urgences</a:t>
            </a:r>
          </a:p>
        </p:txBody>
      </p:sp>
      <p:sp>
        <p:nvSpPr>
          <p:cNvPr id="11" name="ZoneTexte 10">
            <a:extLst>
              <a:ext uri="{FF2B5EF4-FFF2-40B4-BE49-F238E27FC236}">
                <a16:creationId xmlns:a16="http://schemas.microsoft.com/office/drawing/2014/main" id="{BD0C77A0-577B-B266-8722-7A42BA7428C8}"/>
              </a:ext>
            </a:extLst>
          </p:cNvPr>
          <p:cNvSpPr txBox="1"/>
          <p:nvPr/>
        </p:nvSpPr>
        <p:spPr>
          <a:xfrm>
            <a:off x="841796" y="3118498"/>
            <a:ext cx="1727071" cy="1446550"/>
          </a:xfrm>
          <a:prstGeom prst="rect">
            <a:avLst/>
          </a:prstGeom>
          <a:noFill/>
        </p:spPr>
        <p:txBody>
          <a:bodyPr wrap="square">
            <a:spAutoFit/>
          </a:bodyPr>
          <a:lstStyle/>
          <a:p>
            <a:pPr algn="r"/>
            <a:r>
              <a:rPr lang="fr-FR" sz="1100" dirty="0">
                <a:latin typeface="+mj-lt"/>
              </a:rPr>
              <a:t>Commentaire : </a:t>
            </a:r>
          </a:p>
          <a:p>
            <a:pPr algn="r"/>
            <a:r>
              <a:rPr lang="fr-FR" sz="1100" dirty="0">
                <a:latin typeface="+mj-lt"/>
              </a:rPr>
              <a:t>Pus la volumétrie de l’établissement est importante, plus l’augmentation est marquée – explication : impact passages pédiatriques</a:t>
            </a:r>
          </a:p>
        </p:txBody>
      </p:sp>
      <p:pic>
        <p:nvPicPr>
          <p:cNvPr id="13" name="Image 12">
            <a:extLst>
              <a:ext uri="{FF2B5EF4-FFF2-40B4-BE49-F238E27FC236}">
                <a16:creationId xmlns:a16="http://schemas.microsoft.com/office/drawing/2014/main" id="{742EB664-9CC5-9A65-AAB9-E7EDE8617AD8}"/>
              </a:ext>
            </a:extLst>
          </p:cNvPr>
          <p:cNvPicPr>
            <a:picLocks noChangeAspect="1"/>
          </p:cNvPicPr>
          <p:nvPr/>
        </p:nvPicPr>
        <p:blipFill rotWithShape="1">
          <a:blip r:embed="rId4"/>
          <a:srcRect r="6820"/>
          <a:stretch/>
        </p:blipFill>
        <p:spPr>
          <a:xfrm>
            <a:off x="357789" y="6067594"/>
            <a:ext cx="3759308" cy="3140664"/>
          </a:xfrm>
          <a:prstGeom prst="rect">
            <a:avLst/>
          </a:prstGeom>
        </p:spPr>
      </p:pic>
      <p:sp>
        <p:nvSpPr>
          <p:cNvPr id="14" name="ZoneTexte 13">
            <a:extLst>
              <a:ext uri="{FF2B5EF4-FFF2-40B4-BE49-F238E27FC236}">
                <a16:creationId xmlns:a16="http://schemas.microsoft.com/office/drawing/2014/main" id="{12687B96-99AE-4D9C-DF9B-C077B36CABF8}"/>
              </a:ext>
            </a:extLst>
          </p:cNvPr>
          <p:cNvSpPr txBox="1"/>
          <p:nvPr/>
        </p:nvSpPr>
        <p:spPr>
          <a:xfrm>
            <a:off x="357789" y="5736780"/>
            <a:ext cx="3980800" cy="261610"/>
          </a:xfrm>
          <a:prstGeom prst="rect">
            <a:avLst/>
          </a:prstGeom>
          <a:noFill/>
        </p:spPr>
        <p:txBody>
          <a:bodyPr wrap="square">
            <a:spAutoFit/>
          </a:bodyPr>
          <a:lstStyle/>
          <a:p>
            <a:r>
              <a:rPr lang="fr-FR" sz="1100" b="1" dirty="0">
                <a:latin typeface="+mj-lt"/>
              </a:rPr>
              <a:t>Évolution des passages aux urgences selon le département</a:t>
            </a:r>
          </a:p>
        </p:txBody>
      </p:sp>
      <p:sp>
        <p:nvSpPr>
          <p:cNvPr id="16" name="ZoneTexte 15">
            <a:extLst>
              <a:ext uri="{FF2B5EF4-FFF2-40B4-BE49-F238E27FC236}">
                <a16:creationId xmlns:a16="http://schemas.microsoft.com/office/drawing/2014/main" id="{ACA50937-059D-6E98-63C4-D9945C0A9C9F}"/>
              </a:ext>
            </a:extLst>
          </p:cNvPr>
          <p:cNvSpPr txBox="1"/>
          <p:nvPr/>
        </p:nvSpPr>
        <p:spPr>
          <a:xfrm>
            <a:off x="4271631" y="5606893"/>
            <a:ext cx="2243889" cy="4031873"/>
          </a:xfrm>
          <a:prstGeom prst="rect">
            <a:avLst/>
          </a:prstGeom>
          <a:noFill/>
        </p:spPr>
        <p:txBody>
          <a:bodyPr wrap="square">
            <a:spAutoFit/>
          </a:bodyPr>
          <a:lstStyle/>
          <a:p>
            <a:r>
              <a:rPr lang="fr-FR" sz="1100" dirty="0">
                <a:latin typeface="+mj-lt"/>
              </a:rPr>
              <a:t>Commentaire : </a:t>
            </a:r>
          </a:p>
          <a:p>
            <a:r>
              <a:rPr lang="fr-FR" sz="1100" dirty="0">
                <a:latin typeface="+mj-lt"/>
              </a:rPr>
              <a:t>4 départements ont des augmentations supérieures à l’évolution régionale</a:t>
            </a:r>
            <a:br>
              <a:rPr lang="fr-FR" sz="1100" dirty="0">
                <a:latin typeface="+mj-lt"/>
              </a:rPr>
            </a:br>
            <a:endParaRPr lang="fr-FR" sz="1100" dirty="0">
              <a:latin typeface="+mj-lt"/>
            </a:endParaRPr>
          </a:p>
          <a:p>
            <a:endParaRPr lang="fr-FR" sz="1100" dirty="0">
              <a:latin typeface="+mj-lt"/>
            </a:endParaRPr>
          </a:p>
          <a:p>
            <a:r>
              <a:rPr lang="fr-FR" sz="1600" dirty="0">
                <a:solidFill>
                  <a:srgbClr val="009BAF"/>
                </a:solidFill>
                <a:latin typeface="+mj-lt"/>
              </a:rPr>
              <a:t>Attention les années 2020 et 2021 sont marquées par la crise COVID, un facteur qui  doit relativiser la hausse apparente 2020/2021</a:t>
            </a:r>
          </a:p>
          <a:p>
            <a:endParaRPr lang="fr-FR" sz="1600" dirty="0">
              <a:solidFill>
                <a:srgbClr val="009BAF"/>
              </a:solidFill>
              <a:latin typeface="+mj-lt"/>
            </a:endParaRPr>
          </a:p>
          <a:p>
            <a:r>
              <a:rPr lang="fr-FR" sz="1600" dirty="0">
                <a:solidFill>
                  <a:srgbClr val="009BAF"/>
                </a:solidFill>
                <a:latin typeface="+mj-lt"/>
              </a:rPr>
              <a:t>Tous les départements présentent en 2021 des niveaux d’activité inférieurs à 2019</a:t>
            </a:r>
          </a:p>
          <a:p>
            <a:endParaRPr lang="fr-FR" sz="1400" dirty="0">
              <a:latin typeface="+mj-lt"/>
            </a:endParaRPr>
          </a:p>
        </p:txBody>
      </p:sp>
      <p:sp>
        <p:nvSpPr>
          <p:cNvPr id="17" name="Rectangle 16">
            <a:extLst>
              <a:ext uri="{FF2B5EF4-FFF2-40B4-BE49-F238E27FC236}">
                <a16:creationId xmlns:a16="http://schemas.microsoft.com/office/drawing/2014/main" id="{AFAF89F7-6F0F-425D-0887-66456828390F}"/>
              </a:ext>
            </a:extLst>
          </p:cNvPr>
          <p:cNvSpPr/>
          <p:nvPr/>
        </p:nvSpPr>
        <p:spPr>
          <a:xfrm>
            <a:off x="333958" y="5615816"/>
            <a:ext cx="3898533" cy="36616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a:p>
        </p:txBody>
      </p:sp>
      <p:sp>
        <p:nvSpPr>
          <p:cNvPr id="21" name="Rectangle 20">
            <a:extLst>
              <a:ext uri="{FF2B5EF4-FFF2-40B4-BE49-F238E27FC236}">
                <a16:creationId xmlns:a16="http://schemas.microsoft.com/office/drawing/2014/main" id="{75C6A9AA-9143-DCBF-AD71-EC0B7463A30E}"/>
              </a:ext>
            </a:extLst>
          </p:cNvPr>
          <p:cNvSpPr/>
          <p:nvPr/>
        </p:nvSpPr>
        <p:spPr>
          <a:xfrm>
            <a:off x="2536079" y="3109575"/>
            <a:ext cx="3898532" cy="2230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a:p>
        </p:txBody>
      </p:sp>
      <p:sp>
        <p:nvSpPr>
          <p:cNvPr id="22" name="Rectangle 21">
            <a:extLst>
              <a:ext uri="{FF2B5EF4-FFF2-40B4-BE49-F238E27FC236}">
                <a16:creationId xmlns:a16="http://schemas.microsoft.com/office/drawing/2014/main" id="{2959E1E8-1120-B974-97B1-2F7A7C13FFE1}"/>
              </a:ext>
            </a:extLst>
          </p:cNvPr>
          <p:cNvSpPr/>
          <p:nvPr/>
        </p:nvSpPr>
        <p:spPr>
          <a:xfrm>
            <a:off x="333958" y="272472"/>
            <a:ext cx="3898532" cy="25699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a:p>
        </p:txBody>
      </p:sp>
      <p:sp>
        <p:nvSpPr>
          <p:cNvPr id="24" name="ZoneTexte 23">
            <a:extLst>
              <a:ext uri="{FF2B5EF4-FFF2-40B4-BE49-F238E27FC236}">
                <a16:creationId xmlns:a16="http://schemas.microsoft.com/office/drawing/2014/main" id="{8158ED37-C853-F776-BC32-5823D87219FE}"/>
              </a:ext>
            </a:extLst>
          </p:cNvPr>
          <p:cNvSpPr txBox="1"/>
          <p:nvPr/>
        </p:nvSpPr>
        <p:spPr>
          <a:xfrm>
            <a:off x="4232490" y="272472"/>
            <a:ext cx="1900940" cy="1446550"/>
          </a:xfrm>
          <a:prstGeom prst="rect">
            <a:avLst/>
          </a:prstGeom>
          <a:noFill/>
        </p:spPr>
        <p:txBody>
          <a:bodyPr wrap="square">
            <a:spAutoFit/>
          </a:bodyPr>
          <a:lstStyle/>
          <a:p>
            <a:r>
              <a:rPr lang="fr-FR" sz="1100" dirty="0">
                <a:latin typeface="+mj-lt"/>
              </a:rPr>
              <a:t>Commentaire : </a:t>
            </a:r>
          </a:p>
          <a:p>
            <a:r>
              <a:rPr lang="fr-FR" sz="1100" dirty="0">
                <a:latin typeface="+mj-lt"/>
              </a:rPr>
              <a:t>Forte hausse des passages aux urgences par rapport à 2020 quel que soit le type d’établissement, sans rattraper l’activité de 2019, augmentation plus marquée pour les CHU</a:t>
            </a:r>
          </a:p>
        </p:txBody>
      </p:sp>
      <p:sp>
        <p:nvSpPr>
          <p:cNvPr id="18" name="ZoneTexte 17">
            <a:extLst>
              <a:ext uri="{FF2B5EF4-FFF2-40B4-BE49-F238E27FC236}">
                <a16:creationId xmlns:a16="http://schemas.microsoft.com/office/drawing/2014/main" id="{BD54E402-A380-59C8-4397-1454011B1AC3}"/>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9" name="Espace réservé du numéro de diapositive 34">
            <a:extLst>
              <a:ext uri="{FF2B5EF4-FFF2-40B4-BE49-F238E27FC236}">
                <a16:creationId xmlns:a16="http://schemas.microsoft.com/office/drawing/2014/main" id="{E2F67FBD-25E0-610A-CF86-9A4E9A075F68}"/>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20</a:t>
            </a:fld>
            <a:endParaRPr lang="fr-FR">
              <a:solidFill>
                <a:schemeClr val="bg1"/>
              </a:solidFill>
            </a:endParaRPr>
          </a:p>
        </p:txBody>
      </p:sp>
    </p:spTree>
    <p:extLst>
      <p:ext uri="{BB962C8B-B14F-4D97-AF65-F5344CB8AC3E}">
        <p14:creationId xmlns:p14="http://schemas.microsoft.com/office/powerpoint/2010/main" val="2263295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530186B-FEA0-216D-CDA7-028BFF40EA72}"/>
              </a:ext>
            </a:extLst>
          </p:cNvPr>
          <p:cNvPicPr>
            <a:picLocks noChangeAspect="1"/>
          </p:cNvPicPr>
          <p:nvPr/>
        </p:nvPicPr>
        <p:blipFill rotWithShape="1">
          <a:blip r:embed="rId2"/>
          <a:srcRect l="6612" t="18788" r="34196"/>
          <a:stretch/>
        </p:blipFill>
        <p:spPr>
          <a:xfrm>
            <a:off x="541703" y="702915"/>
            <a:ext cx="3731595" cy="2910895"/>
          </a:xfrm>
          <a:prstGeom prst="rect">
            <a:avLst/>
          </a:prstGeom>
        </p:spPr>
      </p:pic>
      <p:sp>
        <p:nvSpPr>
          <p:cNvPr id="4" name="Ellipse 3">
            <a:extLst>
              <a:ext uri="{FF2B5EF4-FFF2-40B4-BE49-F238E27FC236}">
                <a16:creationId xmlns:a16="http://schemas.microsoft.com/office/drawing/2014/main" id="{2A6A36FD-5238-8B08-0F2F-63D5FBAE1392}"/>
              </a:ext>
            </a:extLst>
          </p:cNvPr>
          <p:cNvSpPr/>
          <p:nvPr/>
        </p:nvSpPr>
        <p:spPr>
          <a:xfrm>
            <a:off x="373935" y="201884"/>
            <a:ext cx="360000" cy="360000"/>
          </a:xfrm>
          <a:prstGeom prst="ellipse">
            <a:avLst/>
          </a:prstGeom>
          <a:solidFill>
            <a:srgbClr val="009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5" name="ZoneTexte 4">
            <a:extLst>
              <a:ext uri="{FF2B5EF4-FFF2-40B4-BE49-F238E27FC236}">
                <a16:creationId xmlns:a16="http://schemas.microsoft.com/office/drawing/2014/main" id="{B03EA3CB-750A-59F6-ABB8-2EACCDECAE05}"/>
              </a:ext>
            </a:extLst>
          </p:cNvPr>
          <p:cNvSpPr txBox="1"/>
          <p:nvPr/>
        </p:nvSpPr>
        <p:spPr>
          <a:xfrm>
            <a:off x="553935" y="381884"/>
            <a:ext cx="3617981" cy="261610"/>
          </a:xfrm>
          <a:prstGeom prst="rect">
            <a:avLst/>
          </a:prstGeom>
          <a:noFill/>
          <a:ln>
            <a:solidFill>
              <a:schemeClr val="tx1"/>
            </a:solidFill>
          </a:ln>
        </p:spPr>
        <p:txBody>
          <a:bodyPr wrap="square" rtlCol="0">
            <a:spAutoFit/>
          </a:bodyPr>
          <a:lstStyle/>
          <a:p>
            <a:r>
              <a:rPr lang="fr-FR" sz="1100" dirty="0">
                <a:latin typeface="+mj-lt"/>
              </a:rPr>
              <a:t>     Illustration – Services d’urgences  - Département Aude</a:t>
            </a:r>
          </a:p>
        </p:txBody>
      </p:sp>
      <p:pic>
        <p:nvPicPr>
          <p:cNvPr id="10" name="Image 9">
            <a:extLst>
              <a:ext uri="{FF2B5EF4-FFF2-40B4-BE49-F238E27FC236}">
                <a16:creationId xmlns:a16="http://schemas.microsoft.com/office/drawing/2014/main" id="{CF06AE32-84B7-A3D9-7CF9-25843FA53E54}"/>
              </a:ext>
            </a:extLst>
          </p:cNvPr>
          <p:cNvPicPr>
            <a:picLocks noChangeAspect="1"/>
          </p:cNvPicPr>
          <p:nvPr/>
        </p:nvPicPr>
        <p:blipFill rotWithShape="1">
          <a:blip r:embed="rId2"/>
          <a:srcRect l="65568" t="57603" r="5625" b="24568"/>
          <a:stretch/>
        </p:blipFill>
        <p:spPr>
          <a:xfrm>
            <a:off x="4770010" y="2079068"/>
            <a:ext cx="1661082" cy="584517"/>
          </a:xfrm>
          <a:prstGeom prst="rect">
            <a:avLst/>
          </a:prstGeom>
        </p:spPr>
      </p:pic>
      <p:pic>
        <p:nvPicPr>
          <p:cNvPr id="13" name="Image 12">
            <a:extLst>
              <a:ext uri="{FF2B5EF4-FFF2-40B4-BE49-F238E27FC236}">
                <a16:creationId xmlns:a16="http://schemas.microsoft.com/office/drawing/2014/main" id="{77E91258-1364-B530-F29C-2F62A942ACA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20687"/>
          <a:stretch/>
        </p:blipFill>
        <p:spPr>
          <a:xfrm>
            <a:off x="775240" y="4569903"/>
            <a:ext cx="5520949" cy="3799860"/>
          </a:xfrm>
          <a:prstGeom prst="rect">
            <a:avLst/>
          </a:prstGeom>
        </p:spPr>
      </p:pic>
      <p:pic>
        <p:nvPicPr>
          <p:cNvPr id="14" name="Image 13">
            <a:extLst>
              <a:ext uri="{FF2B5EF4-FFF2-40B4-BE49-F238E27FC236}">
                <a16:creationId xmlns:a16="http://schemas.microsoft.com/office/drawing/2014/main" id="{15D4EB08-7FBC-7375-74D1-9C035946C0D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b="89636"/>
          <a:stretch/>
        </p:blipFill>
        <p:spPr>
          <a:xfrm>
            <a:off x="776625" y="4073998"/>
            <a:ext cx="5510873" cy="448764"/>
          </a:xfrm>
          <a:prstGeom prst="rect">
            <a:avLst/>
          </a:prstGeom>
        </p:spPr>
      </p:pic>
      <p:sp>
        <p:nvSpPr>
          <p:cNvPr id="15" name="ZoneTexte 14">
            <a:extLst>
              <a:ext uri="{FF2B5EF4-FFF2-40B4-BE49-F238E27FC236}">
                <a16:creationId xmlns:a16="http://schemas.microsoft.com/office/drawing/2014/main" id="{47FFCF6B-3116-BD38-8C78-7CADC773E249}"/>
              </a:ext>
            </a:extLst>
          </p:cNvPr>
          <p:cNvSpPr txBox="1"/>
          <p:nvPr/>
        </p:nvSpPr>
        <p:spPr>
          <a:xfrm>
            <a:off x="300417" y="8362805"/>
            <a:ext cx="4433674" cy="938719"/>
          </a:xfrm>
          <a:prstGeom prst="rect">
            <a:avLst/>
          </a:prstGeom>
          <a:noFill/>
        </p:spPr>
        <p:txBody>
          <a:bodyPr wrap="square">
            <a:spAutoFit/>
          </a:bodyPr>
          <a:lstStyle/>
          <a:p>
            <a:pPr algn="r"/>
            <a:r>
              <a:rPr lang="fr-FR" sz="1100" dirty="0">
                <a:solidFill>
                  <a:schemeClr val="accent2"/>
                </a:solidFill>
                <a:latin typeface="+mj-lt"/>
              </a:rPr>
              <a:t>Exemple Castelnaudary</a:t>
            </a:r>
          </a:p>
          <a:p>
            <a:pPr algn="r"/>
            <a:r>
              <a:rPr lang="fr-FR" sz="1100" dirty="0">
                <a:solidFill>
                  <a:schemeClr val="accent2"/>
                </a:solidFill>
                <a:latin typeface="+mj-lt"/>
              </a:rPr>
              <a:t>34 passages par jour à Castelnaudary dont 57,7% des passages sont sur les horaires d’ouverture des cabinets de ville </a:t>
            </a:r>
          </a:p>
          <a:p>
            <a:pPr algn="r"/>
            <a:r>
              <a:rPr lang="fr-FR" sz="1100" dirty="0">
                <a:solidFill>
                  <a:schemeClr val="accent2"/>
                </a:solidFill>
                <a:latin typeface="+mj-lt"/>
              </a:rPr>
              <a:t>Si activité hors horaires PDSA (260 jours en moyenne) = 28,2 passages/jour</a:t>
            </a:r>
          </a:p>
          <a:p>
            <a:pPr algn="r"/>
            <a:r>
              <a:rPr lang="fr-FR" sz="1100" dirty="0">
                <a:solidFill>
                  <a:schemeClr val="accent2"/>
                </a:solidFill>
                <a:latin typeface="+mj-lt"/>
              </a:rPr>
              <a:t>14% donnant lieu à hospitalisation soit 4 hospitalisations/jour</a:t>
            </a:r>
          </a:p>
        </p:txBody>
      </p:sp>
      <p:cxnSp>
        <p:nvCxnSpPr>
          <p:cNvPr id="17" name="Connecteur : en angle 16">
            <a:extLst>
              <a:ext uri="{FF2B5EF4-FFF2-40B4-BE49-F238E27FC236}">
                <a16:creationId xmlns:a16="http://schemas.microsoft.com/office/drawing/2014/main" id="{AE5B604C-F26C-3CD1-FF02-A3A2622A512C}"/>
              </a:ext>
            </a:extLst>
          </p:cNvPr>
          <p:cNvCxnSpPr>
            <a:cxnSpLocks/>
            <a:stCxn id="15" idx="3"/>
            <a:endCxn id="22" idx="2"/>
          </p:cNvCxnSpPr>
          <p:nvPr/>
        </p:nvCxnSpPr>
        <p:spPr>
          <a:xfrm flipV="1">
            <a:off x="4734091" y="8246533"/>
            <a:ext cx="1258120" cy="585632"/>
          </a:xfrm>
          <a:prstGeom prst="bentConnector2">
            <a:avLst/>
          </a:prstGeom>
          <a:ln w="28575">
            <a:solidFill>
              <a:schemeClr val="accent2"/>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Graphique 18" descr="Avertissement contour">
            <a:extLst>
              <a:ext uri="{FF2B5EF4-FFF2-40B4-BE49-F238E27FC236}">
                <a16:creationId xmlns:a16="http://schemas.microsoft.com/office/drawing/2014/main" id="{9053AB01-2490-0152-824C-3BEC6888D7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2061" y="3168831"/>
            <a:ext cx="590341" cy="590341"/>
          </a:xfrm>
          <a:prstGeom prst="rect">
            <a:avLst/>
          </a:prstGeom>
        </p:spPr>
      </p:pic>
      <p:sp>
        <p:nvSpPr>
          <p:cNvPr id="21" name="ZoneTexte 20">
            <a:extLst>
              <a:ext uri="{FF2B5EF4-FFF2-40B4-BE49-F238E27FC236}">
                <a16:creationId xmlns:a16="http://schemas.microsoft.com/office/drawing/2014/main" id="{9737FADA-91D1-8C1A-9097-FA5E8A264D08}"/>
              </a:ext>
            </a:extLst>
          </p:cNvPr>
          <p:cNvSpPr txBox="1"/>
          <p:nvPr/>
        </p:nvSpPr>
        <p:spPr>
          <a:xfrm>
            <a:off x="4171916" y="2955332"/>
            <a:ext cx="2404427" cy="830997"/>
          </a:xfrm>
          <a:prstGeom prst="rect">
            <a:avLst/>
          </a:prstGeom>
          <a:noFill/>
        </p:spPr>
        <p:txBody>
          <a:bodyPr wrap="square">
            <a:spAutoFit/>
          </a:bodyPr>
          <a:lstStyle/>
          <a:p>
            <a:r>
              <a:rPr lang="fr-FR" sz="1200" dirty="0">
                <a:solidFill>
                  <a:srgbClr val="009BAF"/>
                </a:solidFill>
                <a:latin typeface="+mj-lt"/>
              </a:rPr>
              <a:t>Attention de ne pas déstabiliser les services d’urgence de proximité en ouvrant des centres de prise en charge SNP </a:t>
            </a:r>
            <a:r>
              <a:rPr lang="fr-FR" sz="1200">
                <a:solidFill>
                  <a:srgbClr val="009BAF"/>
                </a:solidFill>
                <a:latin typeface="+mj-lt"/>
              </a:rPr>
              <a:t>/ immédiats</a:t>
            </a:r>
            <a:endParaRPr lang="fr-FR" sz="1200" dirty="0">
              <a:solidFill>
                <a:srgbClr val="009BAF"/>
              </a:solidFill>
              <a:latin typeface="+mj-lt"/>
            </a:endParaRPr>
          </a:p>
        </p:txBody>
      </p:sp>
      <p:sp>
        <p:nvSpPr>
          <p:cNvPr id="22" name="Rectangle 21">
            <a:extLst>
              <a:ext uri="{FF2B5EF4-FFF2-40B4-BE49-F238E27FC236}">
                <a16:creationId xmlns:a16="http://schemas.microsoft.com/office/drawing/2014/main" id="{7049105C-6B93-D258-513E-CD82511882C0}"/>
              </a:ext>
            </a:extLst>
          </p:cNvPr>
          <p:cNvSpPr/>
          <p:nvPr/>
        </p:nvSpPr>
        <p:spPr>
          <a:xfrm>
            <a:off x="5651353" y="4136425"/>
            <a:ext cx="681716" cy="4110108"/>
          </a:xfrm>
          <a:prstGeom prst="rect">
            <a:avLst/>
          </a:prstGeom>
          <a:ln w="28575">
            <a:solidFill>
              <a:schemeClr val="accent2"/>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823"/>
          </a:p>
        </p:txBody>
      </p:sp>
      <p:pic>
        <p:nvPicPr>
          <p:cNvPr id="25" name="Image 24">
            <a:extLst>
              <a:ext uri="{FF2B5EF4-FFF2-40B4-BE49-F238E27FC236}">
                <a16:creationId xmlns:a16="http://schemas.microsoft.com/office/drawing/2014/main" id="{3649B963-A2EB-41EA-1EDC-4668257CF8B3}"/>
              </a:ext>
            </a:extLst>
          </p:cNvPr>
          <p:cNvPicPr>
            <a:picLocks noChangeAspect="1"/>
          </p:cNvPicPr>
          <p:nvPr/>
        </p:nvPicPr>
        <p:blipFill rotWithShape="1">
          <a:blip r:embed="rId2"/>
          <a:srcRect l="65568" t="4500" r="5625" b="42001"/>
          <a:stretch/>
        </p:blipFill>
        <p:spPr>
          <a:xfrm>
            <a:off x="4734091" y="623845"/>
            <a:ext cx="1415842" cy="1495004"/>
          </a:xfrm>
          <a:prstGeom prst="rect">
            <a:avLst/>
          </a:prstGeom>
        </p:spPr>
      </p:pic>
      <p:sp>
        <p:nvSpPr>
          <p:cNvPr id="16" name="ZoneTexte 15">
            <a:extLst>
              <a:ext uri="{FF2B5EF4-FFF2-40B4-BE49-F238E27FC236}">
                <a16:creationId xmlns:a16="http://schemas.microsoft.com/office/drawing/2014/main" id="{464E07AF-381F-62E2-C586-E6E76D6259DE}"/>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8" name="Espace réservé du numéro de diapositive 34">
            <a:extLst>
              <a:ext uri="{FF2B5EF4-FFF2-40B4-BE49-F238E27FC236}">
                <a16:creationId xmlns:a16="http://schemas.microsoft.com/office/drawing/2014/main" id="{4D0C493F-B4F1-30E8-F8A9-16C2C5BFA956}"/>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21</a:t>
            </a:fld>
            <a:endParaRPr lang="fr-FR">
              <a:solidFill>
                <a:schemeClr val="bg1"/>
              </a:solidFill>
            </a:endParaRPr>
          </a:p>
        </p:txBody>
      </p:sp>
    </p:spTree>
    <p:extLst>
      <p:ext uri="{BB962C8B-B14F-4D97-AF65-F5344CB8AC3E}">
        <p14:creationId xmlns:p14="http://schemas.microsoft.com/office/powerpoint/2010/main" val="1738769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4" name="Graphique 3">
                <a:extLst>
                  <a:ext uri="{FF2B5EF4-FFF2-40B4-BE49-F238E27FC236}">
                    <a16:creationId xmlns:a16="http://schemas.microsoft.com/office/drawing/2014/main" id="{960F8A70-C49E-9621-E77B-017B83F9D3C9}"/>
                  </a:ext>
                </a:extLst>
              </p:cNvPr>
              <p:cNvGraphicFramePr/>
              <p:nvPr>
                <p:extLst>
                  <p:ext uri="{D42A27DB-BD31-4B8C-83A1-F6EECF244321}">
                    <p14:modId xmlns:p14="http://schemas.microsoft.com/office/powerpoint/2010/main" val="1959872230"/>
                  </p:ext>
                </p:extLst>
              </p:nvPr>
            </p:nvGraphicFramePr>
            <p:xfrm>
              <a:off x="425923" y="1904553"/>
              <a:ext cx="6145569" cy="2287734"/>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Graphique 3">
                <a:extLst>
                  <a:ext uri="{FF2B5EF4-FFF2-40B4-BE49-F238E27FC236}">
                    <a16:creationId xmlns:a16="http://schemas.microsoft.com/office/drawing/2014/main" id="{960F8A70-C49E-9621-E77B-017B83F9D3C9}"/>
                  </a:ext>
                </a:extLst>
              </p:cNvPr>
              <p:cNvPicPr>
                <a:picLocks noGrp="1" noRot="1" noChangeAspect="1" noMove="1" noResize="1" noEditPoints="1" noAdjustHandles="1" noChangeArrowheads="1" noChangeShapeType="1"/>
              </p:cNvPicPr>
              <p:nvPr/>
            </p:nvPicPr>
            <p:blipFill>
              <a:blip r:embed="rId3"/>
              <a:stretch>
                <a:fillRect/>
              </a:stretch>
            </p:blipFill>
            <p:spPr>
              <a:xfrm>
                <a:off x="425923" y="1904553"/>
                <a:ext cx="6145569" cy="2287734"/>
              </a:xfrm>
              <a:prstGeom prst="rect">
                <a:avLst/>
              </a:prstGeom>
            </p:spPr>
          </p:pic>
        </mc:Fallback>
      </mc:AlternateContent>
      <p:sp>
        <p:nvSpPr>
          <p:cNvPr id="7" name="ZoneTexte 6">
            <a:extLst>
              <a:ext uri="{FF2B5EF4-FFF2-40B4-BE49-F238E27FC236}">
                <a16:creationId xmlns:a16="http://schemas.microsoft.com/office/drawing/2014/main" id="{B5358B3B-F404-04D0-3B9C-6732F9E5DE70}"/>
              </a:ext>
            </a:extLst>
          </p:cNvPr>
          <p:cNvSpPr txBox="1"/>
          <p:nvPr/>
        </p:nvSpPr>
        <p:spPr>
          <a:xfrm>
            <a:off x="1403454" y="1373775"/>
            <a:ext cx="5168038" cy="430887"/>
          </a:xfrm>
          <a:prstGeom prst="rect">
            <a:avLst/>
          </a:prstGeom>
          <a:noFill/>
        </p:spPr>
        <p:txBody>
          <a:bodyPr wrap="square" rtlCol="0">
            <a:spAutoFit/>
          </a:bodyPr>
          <a:lstStyle/>
          <a:p>
            <a:r>
              <a:rPr lang="fr-FR" sz="1100" dirty="0">
                <a:latin typeface="+mj-lt"/>
              </a:rPr>
              <a:t>209 médecins volontaires </a:t>
            </a:r>
          </a:p>
          <a:p>
            <a:r>
              <a:rPr lang="fr-FR" sz="1100" dirty="0">
                <a:latin typeface="+mj-lt"/>
              </a:rPr>
              <a:t>30 % cabinet de groupe - 62% travaillant en exercice coordonné - 8% en exercice isolé</a:t>
            </a:r>
          </a:p>
        </p:txBody>
      </p:sp>
      <p:sp>
        <p:nvSpPr>
          <p:cNvPr id="19" name="ZoneTexte 18">
            <a:extLst>
              <a:ext uri="{FF2B5EF4-FFF2-40B4-BE49-F238E27FC236}">
                <a16:creationId xmlns:a16="http://schemas.microsoft.com/office/drawing/2014/main" id="{7E4B89B3-923A-4849-A1DD-2C7E232B1A76}"/>
              </a:ext>
            </a:extLst>
          </p:cNvPr>
          <p:cNvSpPr txBox="1"/>
          <p:nvPr/>
        </p:nvSpPr>
        <p:spPr>
          <a:xfrm>
            <a:off x="5249332" y="2221319"/>
            <a:ext cx="1608667" cy="900246"/>
          </a:xfrm>
          <a:prstGeom prst="rect">
            <a:avLst/>
          </a:prstGeom>
          <a:solidFill>
            <a:schemeClr val="bg1"/>
          </a:solidFill>
        </p:spPr>
        <p:txBody>
          <a:bodyPr wrap="square" rtlCol="0">
            <a:spAutoFit/>
          </a:bodyPr>
          <a:lstStyle/>
          <a:p>
            <a:pPr algn="r"/>
            <a:r>
              <a:rPr lang="fr-FR" sz="1050" dirty="0">
                <a:latin typeface="+mj-lt"/>
              </a:rPr>
              <a:t>53%  des SNP sont assurés sur du temps de travail non planifié = investissement des médecins</a:t>
            </a:r>
          </a:p>
        </p:txBody>
      </p:sp>
      <p:sp>
        <p:nvSpPr>
          <p:cNvPr id="11" name="ZoneTexte 10">
            <a:extLst>
              <a:ext uri="{FF2B5EF4-FFF2-40B4-BE49-F238E27FC236}">
                <a16:creationId xmlns:a16="http://schemas.microsoft.com/office/drawing/2014/main" id="{CBF71ECE-B5E5-8CF6-6B4E-1DD208C9C4F6}"/>
              </a:ext>
            </a:extLst>
          </p:cNvPr>
          <p:cNvSpPr txBox="1"/>
          <p:nvPr/>
        </p:nvSpPr>
        <p:spPr>
          <a:xfrm>
            <a:off x="409088" y="334562"/>
            <a:ext cx="806203" cy="806203"/>
          </a:xfrm>
          <a:prstGeom prst="rect">
            <a:avLst/>
          </a:prstGeom>
          <a:solidFill>
            <a:srgbClr val="009BAF"/>
          </a:solidFill>
        </p:spPr>
        <p:txBody>
          <a:bodyPr wrap="square" rtlCol="0" anchor="ctr">
            <a:noAutofit/>
          </a:bodyPr>
          <a:lstStyle/>
          <a:p>
            <a:pPr algn="ctr"/>
            <a:r>
              <a:rPr lang="fr-FR" sz="4022" dirty="0">
                <a:solidFill>
                  <a:schemeClr val="bg1"/>
                </a:solidFill>
                <a:latin typeface="+mj-lt"/>
              </a:rPr>
              <a:t>4</a:t>
            </a:r>
          </a:p>
        </p:txBody>
      </p:sp>
      <p:sp>
        <p:nvSpPr>
          <p:cNvPr id="12" name="ZoneTexte 11">
            <a:extLst>
              <a:ext uri="{FF2B5EF4-FFF2-40B4-BE49-F238E27FC236}">
                <a16:creationId xmlns:a16="http://schemas.microsoft.com/office/drawing/2014/main" id="{5448871B-3D22-DBB2-4071-3B3346C6065F}"/>
              </a:ext>
            </a:extLst>
          </p:cNvPr>
          <p:cNvSpPr txBox="1"/>
          <p:nvPr/>
        </p:nvSpPr>
        <p:spPr>
          <a:xfrm>
            <a:off x="1386619" y="241944"/>
            <a:ext cx="4930302" cy="830997"/>
          </a:xfrm>
          <a:prstGeom prst="rect">
            <a:avLst/>
          </a:prstGeom>
          <a:noFill/>
          <a:ln>
            <a:noFill/>
          </a:ln>
        </p:spPr>
        <p:txBody>
          <a:bodyPr wrap="square" rtlCol="0">
            <a:spAutoFit/>
          </a:bodyPr>
          <a:lstStyle/>
          <a:p>
            <a:r>
              <a:rPr lang="fr-FR" sz="2400" dirty="0">
                <a:solidFill>
                  <a:srgbClr val="000000"/>
                </a:solidFill>
                <a:latin typeface="+mj-lt"/>
                <a:ea typeface="Calibri" panose="020F0502020204030204" pitchFamily="34" charset="0"/>
                <a:cs typeface="Calibri Light" panose="020F0302020204030204" pitchFamily="34" charset="0"/>
              </a:rPr>
              <a:t>Etude observationnelle </a:t>
            </a:r>
          </a:p>
          <a:p>
            <a:r>
              <a:rPr lang="fr-FR" sz="2400" dirty="0">
                <a:solidFill>
                  <a:srgbClr val="000000"/>
                </a:solidFill>
                <a:latin typeface="+mj-lt"/>
                <a:ea typeface="Calibri" panose="020F0502020204030204" pitchFamily="34" charset="0"/>
                <a:cs typeface="Calibri Light" panose="020F0302020204030204" pitchFamily="34" charset="0"/>
              </a:rPr>
              <a:t>URPS Médecins Libéraux – Juillet 2022</a:t>
            </a:r>
          </a:p>
        </p:txBody>
      </p:sp>
      <p:graphicFrame>
        <p:nvGraphicFramePr>
          <p:cNvPr id="43" name="Graphique 42">
            <a:extLst>
              <a:ext uri="{FF2B5EF4-FFF2-40B4-BE49-F238E27FC236}">
                <a16:creationId xmlns:a16="http://schemas.microsoft.com/office/drawing/2014/main" id="{715E8BA4-DA7F-FF23-995F-31B63AC7073C}"/>
              </a:ext>
            </a:extLst>
          </p:cNvPr>
          <p:cNvGraphicFramePr>
            <a:graphicFrameLocks/>
          </p:cNvGraphicFramePr>
          <p:nvPr>
            <p:extLst>
              <p:ext uri="{D42A27DB-BD31-4B8C-83A1-F6EECF244321}">
                <p14:modId xmlns:p14="http://schemas.microsoft.com/office/powerpoint/2010/main" val="3058221085"/>
              </p:ext>
            </p:extLst>
          </p:nvPr>
        </p:nvGraphicFramePr>
        <p:xfrm>
          <a:off x="401322" y="6860048"/>
          <a:ext cx="5143751" cy="2438151"/>
        </p:xfrm>
        <a:graphic>
          <a:graphicData uri="http://schemas.openxmlformats.org/drawingml/2006/chart">
            <c:chart xmlns:c="http://schemas.openxmlformats.org/drawingml/2006/chart" xmlns:r="http://schemas.openxmlformats.org/officeDocument/2006/relationships" r:id="rId4"/>
          </a:graphicData>
        </a:graphic>
      </p:graphicFrame>
      <p:sp>
        <p:nvSpPr>
          <p:cNvPr id="44" name="ZoneTexte 43">
            <a:extLst>
              <a:ext uri="{FF2B5EF4-FFF2-40B4-BE49-F238E27FC236}">
                <a16:creationId xmlns:a16="http://schemas.microsoft.com/office/drawing/2014/main" id="{8125928F-A8E6-8D15-27EF-55006E2EA444}"/>
              </a:ext>
            </a:extLst>
          </p:cNvPr>
          <p:cNvSpPr txBox="1"/>
          <p:nvPr/>
        </p:nvSpPr>
        <p:spPr>
          <a:xfrm>
            <a:off x="4551020" y="7373236"/>
            <a:ext cx="1810156" cy="769441"/>
          </a:xfrm>
          <a:prstGeom prst="rect">
            <a:avLst/>
          </a:prstGeom>
          <a:solidFill>
            <a:schemeClr val="bg1"/>
          </a:solidFill>
        </p:spPr>
        <p:txBody>
          <a:bodyPr wrap="square" rtlCol="0">
            <a:spAutoFit/>
          </a:bodyPr>
          <a:lstStyle/>
          <a:p>
            <a:r>
              <a:rPr lang="fr-FR" sz="1100" dirty="0">
                <a:latin typeface="+mj-lt"/>
              </a:rPr>
              <a:t>En moyenne le temps consacré aux demandes de SNP représente 27% de l’activité d’un médecin</a:t>
            </a:r>
          </a:p>
        </p:txBody>
      </p:sp>
      <p:sp>
        <p:nvSpPr>
          <p:cNvPr id="13" name="ZoneTexte 12">
            <a:extLst>
              <a:ext uri="{FF2B5EF4-FFF2-40B4-BE49-F238E27FC236}">
                <a16:creationId xmlns:a16="http://schemas.microsoft.com/office/drawing/2014/main" id="{66C461BB-7E86-2DC0-961D-A12C7E0EAB8B}"/>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4" name="Espace réservé du numéro de diapositive 34">
            <a:extLst>
              <a:ext uri="{FF2B5EF4-FFF2-40B4-BE49-F238E27FC236}">
                <a16:creationId xmlns:a16="http://schemas.microsoft.com/office/drawing/2014/main" id="{AF7E4C0F-873F-75F9-DC23-8760FA157972}"/>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22</a:t>
            </a:fld>
            <a:endParaRPr lang="fr-FR">
              <a:solidFill>
                <a:schemeClr val="bg1"/>
              </a:solidFill>
            </a:endParaRPr>
          </a:p>
        </p:txBody>
      </p:sp>
      <p:sp>
        <p:nvSpPr>
          <p:cNvPr id="2" name="ZoneTexte 1">
            <a:extLst>
              <a:ext uri="{FF2B5EF4-FFF2-40B4-BE49-F238E27FC236}">
                <a16:creationId xmlns:a16="http://schemas.microsoft.com/office/drawing/2014/main" id="{4707A782-F418-867A-593C-8E85A54CC129}"/>
              </a:ext>
            </a:extLst>
          </p:cNvPr>
          <p:cNvSpPr txBox="1"/>
          <p:nvPr/>
        </p:nvSpPr>
        <p:spPr>
          <a:xfrm>
            <a:off x="392602" y="4859634"/>
            <a:ext cx="643467" cy="553998"/>
          </a:xfrm>
          <a:prstGeom prst="rect">
            <a:avLst/>
          </a:prstGeom>
          <a:noFill/>
        </p:spPr>
        <p:txBody>
          <a:bodyPr wrap="square" rtlCol="0">
            <a:spAutoFit/>
          </a:bodyPr>
          <a:lstStyle/>
          <a:p>
            <a:pPr algn="ctr"/>
            <a:r>
              <a:rPr lang="fr-FR" sz="1000" dirty="0">
                <a:solidFill>
                  <a:prstClr val="black">
                    <a:lumMod val="65000"/>
                    <a:lumOff val="35000"/>
                  </a:prstClr>
                </a:solidFill>
                <a:latin typeface="Calibri Light" panose="020F0302020204030204" pitchFamily="34" charset="0"/>
                <a:cs typeface="Calibri Light" panose="020F0302020204030204" pitchFamily="34" charset="0"/>
              </a:rPr>
              <a:t>Nb de RDV par jour</a:t>
            </a:r>
          </a:p>
        </p:txBody>
      </p:sp>
      <p:sp>
        <p:nvSpPr>
          <p:cNvPr id="3" name="ZoneTexte 2">
            <a:extLst>
              <a:ext uri="{FF2B5EF4-FFF2-40B4-BE49-F238E27FC236}">
                <a16:creationId xmlns:a16="http://schemas.microsoft.com/office/drawing/2014/main" id="{B54AC753-D72C-169B-8E9F-B326EE8A8C29}"/>
              </a:ext>
            </a:extLst>
          </p:cNvPr>
          <p:cNvSpPr txBox="1"/>
          <p:nvPr/>
        </p:nvSpPr>
        <p:spPr>
          <a:xfrm>
            <a:off x="356871" y="7383342"/>
            <a:ext cx="643467" cy="707886"/>
          </a:xfrm>
          <a:prstGeom prst="rect">
            <a:avLst/>
          </a:prstGeom>
          <a:noFill/>
        </p:spPr>
        <p:txBody>
          <a:bodyPr wrap="square" rtlCol="0">
            <a:spAutoFit/>
          </a:bodyPr>
          <a:lstStyle/>
          <a:p>
            <a:pPr algn="r"/>
            <a:r>
              <a:rPr lang="fr-FR" sz="1000" dirty="0">
                <a:solidFill>
                  <a:prstClr val="black">
                    <a:lumMod val="65000"/>
                    <a:lumOff val="35000"/>
                  </a:prstClr>
                </a:solidFill>
                <a:latin typeface="Calibri Light" panose="020F0302020204030204" pitchFamily="34" charset="0"/>
                <a:cs typeface="Calibri Light" panose="020F0302020204030204" pitchFamily="34" charset="0"/>
              </a:rPr>
              <a:t>Part du temps consacré au SNP</a:t>
            </a:r>
          </a:p>
        </p:txBody>
      </p:sp>
      <p:cxnSp>
        <p:nvCxnSpPr>
          <p:cNvPr id="6" name="Connecteur droit avec flèche 5">
            <a:extLst>
              <a:ext uri="{FF2B5EF4-FFF2-40B4-BE49-F238E27FC236}">
                <a16:creationId xmlns:a16="http://schemas.microsoft.com/office/drawing/2014/main" id="{BFD5AB52-B204-B7BE-1CC2-92AD62C443D0}"/>
              </a:ext>
            </a:extLst>
          </p:cNvPr>
          <p:cNvCxnSpPr>
            <a:cxnSpLocks/>
          </p:cNvCxnSpPr>
          <p:nvPr/>
        </p:nvCxnSpPr>
        <p:spPr>
          <a:xfrm flipH="1">
            <a:off x="4038600" y="7757956"/>
            <a:ext cx="512420" cy="666544"/>
          </a:xfrm>
          <a:prstGeom prst="straightConnector1">
            <a:avLst/>
          </a:prstGeom>
          <a:ln>
            <a:solidFill>
              <a:srgbClr val="009BAF"/>
            </a:solidFill>
            <a:tailEnd type="triangle"/>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D53C96AC-15F2-D9D8-F383-B6E4F9C00CBC}"/>
              </a:ext>
            </a:extLst>
          </p:cNvPr>
          <p:cNvPicPr>
            <a:picLocks noChangeAspect="1"/>
          </p:cNvPicPr>
          <p:nvPr/>
        </p:nvPicPr>
        <p:blipFill rotWithShape="1">
          <a:blip r:embed="rId5"/>
          <a:srcRect l="3667" t="6131" r="4098" b="4916"/>
          <a:stretch/>
        </p:blipFill>
        <p:spPr>
          <a:xfrm>
            <a:off x="1047752" y="4380730"/>
            <a:ext cx="3247056" cy="2254078"/>
          </a:xfrm>
          <a:prstGeom prst="rect">
            <a:avLst/>
          </a:prstGeom>
        </p:spPr>
      </p:pic>
      <p:cxnSp>
        <p:nvCxnSpPr>
          <p:cNvPr id="17" name="Connecteur droit avec flèche 16">
            <a:extLst>
              <a:ext uri="{FF2B5EF4-FFF2-40B4-BE49-F238E27FC236}">
                <a16:creationId xmlns:a16="http://schemas.microsoft.com/office/drawing/2014/main" id="{845EDE99-58B4-0B23-3AD4-0A5F39EB41BD}"/>
              </a:ext>
            </a:extLst>
          </p:cNvPr>
          <p:cNvCxnSpPr>
            <a:cxnSpLocks/>
          </p:cNvCxnSpPr>
          <p:nvPr/>
        </p:nvCxnSpPr>
        <p:spPr>
          <a:xfrm>
            <a:off x="678603" y="5418448"/>
            <a:ext cx="1" cy="488305"/>
          </a:xfrm>
          <a:prstGeom prst="straightConnector1">
            <a:avLst/>
          </a:prstGeom>
          <a:ln w="38100">
            <a:solidFill>
              <a:srgbClr val="868686"/>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75C3406-5BFE-C4C7-68F6-EF40FAE38EA1}"/>
              </a:ext>
            </a:extLst>
          </p:cNvPr>
          <p:cNvSpPr/>
          <p:nvPr/>
        </p:nvSpPr>
        <p:spPr>
          <a:xfrm>
            <a:off x="425922" y="4292600"/>
            <a:ext cx="4125097" cy="243815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B0A1B11-BAEB-8E19-D846-614FDE71E1D8}"/>
              </a:ext>
            </a:extLst>
          </p:cNvPr>
          <p:cNvSpPr txBox="1"/>
          <p:nvPr/>
        </p:nvSpPr>
        <p:spPr>
          <a:xfrm>
            <a:off x="4038600" y="5113550"/>
            <a:ext cx="1706256" cy="600164"/>
          </a:xfrm>
          <a:prstGeom prst="rect">
            <a:avLst/>
          </a:prstGeom>
          <a:solidFill>
            <a:schemeClr val="bg1"/>
          </a:solidFill>
        </p:spPr>
        <p:txBody>
          <a:bodyPr wrap="square" rtlCol="0">
            <a:spAutoFit/>
          </a:bodyPr>
          <a:lstStyle/>
          <a:p>
            <a:r>
              <a:rPr lang="fr-FR" sz="1100" dirty="0">
                <a:latin typeface="+mj-lt"/>
              </a:rPr>
              <a:t>Médiane :  </a:t>
            </a:r>
          </a:p>
          <a:p>
            <a:r>
              <a:rPr lang="fr-FR" sz="1100" dirty="0">
                <a:latin typeface="+mj-lt"/>
              </a:rPr>
              <a:t>5,2 demandes de rendez-vous par jour</a:t>
            </a:r>
          </a:p>
        </p:txBody>
      </p:sp>
    </p:spTree>
    <p:extLst>
      <p:ext uri="{BB962C8B-B14F-4D97-AF65-F5344CB8AC3E}">
        <p14:creationId xmlns:p14="http://schemas.microsoft.com/office/powerpoint/2010/main" val="4059747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dessin au trait&#10;&#10;Description générée automatiquement">
            <a:extLst>
              <a:ext uri="{FF2B5EF4-FFF2-40B4-BE49-F238E27FC236}">
                <a16:creationId xmlns:a16="http://schemas.microsoft.com/office/drawing/2014/main" id="{2D71F147-82AC-AD9E-491B-8835B4C634F8}"/>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t="-1" b="7886"/>
          <a:stretch/>
        </p:blipFill>
        <p:spPr>
          <a:xfrm flipH="1">
            <a:off x="566057" y="3229597"/>
            <a:ext cx="2335265" cy="1434066"/>
          </a:xfrm>
          <a:prstGeom prst="rect">
            <a:avLst/>
          </a:prstGeom>
          <a:solidFill>
            <a:srgbClr val="00B0F0"/>
          </a:solidFill>
        </p:spPr>
      </p:pic>
      <p:sp>
        <p:nvSpPr>
          <p:cNvPr id="12" name="ZoneTexte 11">
            <a:extLst>
              <a:ext uri="{FF2B5EF4-FFF2-40B4-BE49-F238E27FC236}">
                <a16:creationId xmlns:a16="http://schemas.microsoft.com/office/drawing/2014/main" id="{F7C2FBEE-AF51-7C85-EEF8-CEDADB778503}"/>
              </a:ext>
            </a:extLst>
          </p:cNvPr>
          <p:cNvSpPr txBox="1"/>
          <p:nvPr/>
        </p:nvSpPr>
        <p:spPr>
          <a:xfrm>
            <a:off x="3374595" y="2580766"/>
            <a:ext cx="3282851" cy="600164"/>
          </a:xfrm>
          <a:prstGeom prst="rect">
            <a:avLst/>
          </a:prstGeom>
          <a:noFill/>
        </p:spPr>
        <p:txBody>
          <a:bodyPr wrap="square" rtlCol="0">
            <a:spAutoFit/>
          </a:bodyPr>
          <a:lstStyle/>
          <a:p>
            <a:r>
              <a:rPr lang="fr-FR" sz="1100" dirty="0">
                <a:solidFill>
                  <a:srgbClr val="009BAF"/>
                </a:solidFill>
                <a:latin typeface="+mj-lt"/>
              </a:rPr>
              <a:t>Le téléphone reste le moyen privilégié pour recevoir les demandes de SNP (88%) avec le rôle central des secrétariats médicaux </a:t>
            </a:r>
          </a:p>
        </p:txBody>
      </p:sp>
      <p:graphicFrame>
        <p:nvGraphicFramePr>
          <p:cNvPr id="15" name="Graphique 14">
            <a:extLst>
              <a:ext uri="{FF2B5EF4-FFF2-40B4-BE49-F238E27FC236}">
                <a16:creationId xmlns:a16="http://schemas.microsoft.com/office/drawing/2014/main" id="{29A8FF05-B9F1-C563-94CE-3ABCF17EE063}"/>
              </a:ext>
            </a:extLst>
          </p:cNvPr>
          <p:cNvGraphicFramePr>
            <a:graphicFrameLocks/>
          </p:cNvGraphicFramePr>
          <p:nvPr>
            <p:extLst>
              <p:ext uri="{D42A27DB-BD31-4B8C-83A1-F6EECF244321}">
                <p14:modId xmlns:p14="http://schemas.microsoft.com/office/powerpoint/2010/main" val="3283874770"/>
              </p:ext>
            </p:extLst>
          </p:nvPr>
        </p:nvGraphicFramePr>
        <p:xfrm>
          <a:off x="425039" y="4483812"/>
          <a:ext cx="5984228" cy="2405256"/>
        </p:xfrm>
        <a:graphic>
          <a:graphicData uri="http://schemas.openxmlformats.org/drawingml/2006/chart">
            <c:chart xmlns:c="http://schemas.openxmlformats.org/drawingml/2006/chart" xmlns:r="http://schemas.openxmlformats.org/officeDocument/2006/relationships" r:id="rId3"/>
          </a:graphicData>
        </a:graphic>
      </p:graphicFrame>
      <p:sp>
        <p:nvSpPr>
          <p:cNvPr id="18" name="ZoneTexte 17">
            <a:extLst>
              <a:ext uri="{FF2B5EF4-FFF2-40B4-BE49-F238E27FC236}">
                <a16:creationId xmlns:a16="http://schemas.microsoft.com/office/drawing/2014/main" id="{5E049812-05A2-25EF-57AC-B6BFE0226BCD}"/>
              </a:ext>
            </a:extLst>
          </p:cNvPr>
          <p:cNvSpPr txBox="1"/>
          <p:nvPr/>
        </p:nvSpPr>
        <p:spPr>
          <a:xfrm>
            <a:off x="3972034" y="7325234"/>
            <a:ext cx="2685412" cy="1708160"/>
          </a:xfrm>
          <a:prstGeom prst="rect">
            <a:avLst/>
          </a:prstGeom>
          <a:noFill/>
        </p:spPr>
        <p:txBody>
          <a:bodyPr wrap="square" rtlCol="0">
            <a:spAutoFit/>
          </a:bodyPr>
          <a:lstStyle/>
          <a:p>
            <a:r>
              <a:rPr lang="fr-FR" sz="1050" dirty="0">
                <a:solidFill>
                  <a:srgbClr val="009BAF"/>
                </a:solidFill>
                <a:latin typeface="+mj-lt"/>
              </a:rPr>
              <a:t>50% des médecins souhaitent que le conseil médical </a:t>
            </a:r>
            <a:r>
              <a:rPr lang="fr-FR" sz="1050">
                <a:solidFill>
                  <a:srgbClr val="009BAF"/>
                </a:solidFill>
                <a:latin typeface="+mj-lt"/>
              </a:rPr>
              <a:t>soit prodigué </a:t>
            </a:r>
            <a:r>
              <a:rPr lang="fr-FR" sz="1050" dirty="0">
                <a:solidFill>
                  <a:srgbClr val="009BAF"/>
                </a:solidFill>
                <a:latin typeface="+mj-lt"/>
              </a:rPr>
              <a:t>uniquement par un médecin</a:t>
            </a:r>
          </a:p>
          <a:p>
            <a:endParaRPr lang="fr-FR" sz="1050" dirty="0">
              <a:solidFill>
                <a:srgbClr val="009BAF"/>
              </a:solidFill>
              <a:latin typeface="+mj-lt"/>
            </a:endParaRPr>
          </a:p>
          <a:p>
            <a:r>
              <a:rPr lang="fr-FR" sz="1050" dirty="0">
                <a:solidFill>
                  <a:srgbClr val="009BAF"/>
                </a:solidFill>
                <a:latin typeface="+mj-lt"/>
              </a:rPr>
              <a:t>30% acceptent qu’il le soit par un auxiliaire médical (IDE / Assistants Médicaux) avec des protocoles sécurisant les process </a:t>
            </a:r>
            <a:r>
              <a:rPr lang="fr-FR" sz="1050">
                <a:solidFill>
                  <a:srgbClr val="009BAF"/>
                </a:solidFill>
                <a:latin typeface="+mj-lt"/>
              </a:rPr>
              <a:t>et 20 </a:t>
            </a:r>
            <a:r>
              <a:rPr lang="fr-FR" sz="1050" dirty="0">
                <a:solidFill>
                  <a:srgbClr val="009BAF"/>
                </a:solidFill>
                <a:latin typeface="+mj-lt"/>
              </a:rPr>
              <a:t>% par un secrétariat médical placé sous la responsabilité d’un médecin</a:t>
            </a:r>
          </a:p>
          <a:p>
            <a:endParaRPr lang="fr-FR" sz="1050" dirty="0">
              <a:solidFill>
                <a:srgbClr val="009BAF"/>
              </a:solidFill>
              <a:latin typeface="+mj-lt"/>
            </a:endParaRPr>
          </a:p>
        </p:txBody>
      </p:sp>
      <p:sp>
        <p:nvSpPr>
          <p:cNvPr id="21" name="ZoneTexte 20">
            <a:extLst>
              <a:ext uri="{FF2B5EF4-FFF2-40B4-BE49-F238E27FC236}">
                <a16:creationId xmlns:a16="http://schemas.microsoft.com/office/drawing/2014/main" id="{03AAC5CC-FCA9-ECF4-4375-A0DABE3CE137}"/>
              </a:ext>
            </a:extLst>
          </p:cNvPr>
          <p:cNvSpPr txBox="1"/>
          <p:nvPr/>
        </p:nvSpPr>
        <p:spPr>
          <a:xfrm>
            <a:off x="1733689" y="3360742"/>
            <a:ext cx="2685412" cy="892552"/>
          </a:xfrm>
          <a:prstGeom prst="rect">
            <a:avLst/>
          </a:prstGeom>
          <a:noFill/>
        </p:spPr>
        <p:txBody>
          <a:bodyPr wrap="square" rtlCol="0">
            <a:spAutoFit/>
          </a:bodyPr>
          <a:lstStyle/>
          <a:p>
            <a:r>
              <a:rPr lang="fr-FR" sz="2400" dirty="0">
                <a:latin typeface="+mj-lt"/>
              </a:rPr>
              <a:t>48% </a:t>
            </a:r>
            <a:r>
              <a:rPr lang="fr-FR" sz="1400" dirty="0">
                <a:latin typeface="+mj-lt"/>
              </a:rPr>
              <a:t>des demandes seulement sont évaluées comme réellement des besoins SNP</a:t>
            </a:r>
          </a:p>
        </p:txBody>
      </p:sp>
      <p:sp>
        <p:nvSpPr>
          <p:cNvPr id="26" name="ZoneTexte 25">
            <a:extLst>
              <a:ext uri="{FF2B5EF4-FFF2-40B4-BE49-F238E27FC236}">
                <a16:creationId xmlns:a16="http://schemas.microsoft.com/office/drawing/2014/main" id="{81576490-B69A-5D93-4F7E-BFEB5F9B31DC}"/>
              </a:ext>
            </a:extLst>
          </p:cNvPr>
          <p:cNvSpPr txBox="1"/>
          <p:nvPr/>
        </p:nvSpPr>
        <p:spPr>
          <a:xfrm>
            <a:off x="624114" y="7921552"/>
            <a:ext cx="3076963" cy="677108"/>
          </a:xfrm>
          <a:prstGeom prst="rect">
            <a:avLst/>
          </a:prstGeom>
          <a:noFill/>
        </p:spPr>
        <p:txBody>
          <a:bodyPr wrap="square" rtlCol="0">
            <a:spAutoFit/>
          </a:bodyPr>
          <a:lstStyle/>
          <a:p>
            <a:r>
              <a:rPr lang="fr-FR" sz="2400" dirty="0">
                <a:latin typeface="+mj-lt"/>
              </a:rPr>
              <a:t>8% </a:t>
            </a:r>
            <a:r>
              <a:rPr lang="fr-FR" sz="1400" dirty="0">
                <a:latin typeface="+mj-lt"/>
              </a:rPr>
              <a:t>des consultations sont réalisées sous forme de téléconsultation</a:t>
            </a:r>
          </a:p>
        </p:txBody>
      </p:sp>
      <p:sp>
        <p:nvSpPr>
          <p:cNvPr id="27" name="ZoneTexte 26">
            <a:extLst>
              <a:ext uri="{FF2B5EF4-FFF2-40B4-BE49-F238E27FC236}">
                <a16:creationId xmlns:a16="http://schemas.microsoft.com/office/drawing/2014/main" id="{726068A6-9D50-7A4C-C167-3E79AB1CB8FB}"/>
              </a:ext>
            </a:extLst>
          </p:cNvPr>
          <p:cNvSpPr txBox="1"/>
          <p:nvPr/>
        </p:nvSpPr>
        <p:spPr>
          <a:xfrm>
            <a:off x="624114" y="8594939"/>
            <a:ext cx="2951035" cy="677108"/>
          </a:xfrm>
          <a:prstGeom prst="rect">
            <a:avLst/>
          </a:prstGeom>
          <a:noFill/>
        </p:spPr>
        <p:txBody>
          <a:bodyPr wrap="square" rtlCol="0">
            <a:spAutoFit/>
          </a:bodyPr>
          <a:lstStyle/>
          <a:p>
            <a:r>
              <a:rPr lang="fr-FR" sz="2400" dirty="0">
                <a:latin typeface="+mj-lt"/>
              </a:rPr>
              <a:t>6% </a:t>
            </a:r>
            <a:r>
              <a:rPr lang="fr-FR" sz="1400" dirty="0">
                <a:latin typeface="+mj-lt"/>
              </a:rPr>
              <a:t>des consultations sont réalisées avec une visite à domicile</a:t>
            </a:r>
          </a:p>
        </p:txBody>
      </p:sp>
      <p:sp>
        <p:nvSpPr>
          <p:cNvPr id="28" name="ZoneTexte 27">
            <a:extLst>
              <a:ext uri="{FF2B5EF4-FFF2-40B4-BE49-F238E27FC236}">
                <a16:creationId xmlns:a16="http://schemas.microsoft.com/office/drawing/2014/main" id="{F02BB1E2-0BE8-118A-5267-7DD5C2F19D72}"/>
              </a:ext>
            </a:extLst>
          </p:cNvPr>
          <p:cNvSpPr txBox="1"/>
          <p:nvPr/>
        </p:nvSpPr>
        <p:spPr>
          <a:xfrm>
            <a:off x="624114" y="7032720"/>
            <a:ext cx="3222958" cy="892552"/>
          </a:xfrm>
          <a:prstGeom prst="rect">
            <a:avLst/>
          </a:prstGeom>
          <a:noFill/>
        </p:spPr>
        <p:txBody>
          <a:bodyPr wrap="square" rtlCol="0">
            <a:spAutoFit/>
          </a:bodyPr>
          <a:lstStyle/>
          <a:p>
            <a:r>
              <a:rPr lang="fr-FR" sz="2400" dirty="0">
                <a:latin typeface="+mj-lt"/>
              </a:rPr>
              <a:t>82% </a:t>
            </a:r>
            <a:r>
              <a:rPr lang="fr-FR" sz="1400" dirty="0">
                <a:latin typeface="+mj-lt"/>
              </a:rPr>
              <a:t>des médecins acceptent des patients dont ils ne sont pas le médecin traitant pour du SNP</a:t>
            </a:r>
          </a:p>
        </p:txBody>
      </p:sp>
      <p:sp>
        <p:nvSpPr>
          <p:cNvPr id="17" name="ZoneTexte 16">
            <a:extLst>
              <a:ext uri="{FF2B5EF4-FFF2-40B4-BE49-F238E27FC236}">
                <a16:creationId xmlns:a16="http://schemas.microsoft.com/office/drawing/2014/main" id="{B5E9AA33-C630-2C64-0794-41634A1E0F53}"/>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20" name="Espace réservé du numéro de diapositive 34">
            <a:extLst>
              <a:ext uri="{FF2B5EF4-FFF2-40B4-BE49-F238E27FC236}">
                <a16:creationId xmlns:a16="http://schemas.microsoft.com/office/drawing/2014/main" id="{707E9016-BC16-7C86-2E04-4507B0DCB45E}"/>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23</a:t>
            </a:fld>
            <a:endParaRPr lang="fr-FR">
              <a:solidFill>
                <a:schemeClr val="bg1"/>
              </a:solidFill>
            </a:endParaRPr>
          </a:p>
        </p:txBody>
      </p:sp>
      <p:sp>
        <p:nvSpPr>
          <p:cNvPr id="2" name="ZoneTexte 1">
            <a:extLst>
              <a:ext uri="{FF2B5EF4-FFF2-40B4-BE49-F238E27FC236}">
                <a16:creationId xmlns:a16="http://schemas.microsoft.com/office/drawing/2014/main" id="{57CDDABC-3949-8008-87A0-702B96D753E8}"/>
              </a:ext>
            </a:extLst>
          </p:cNvPr>
          <p:cNvSpPr txBox="1"/>
          <p:nvPr/>
        </p:nvSpPr>
        <p:spPr>
          <a:xfrm>
            <a:off x="356135" y="4966499"/>
            <a:ext cx="877743" cy="1015663"/>
          </a:xfrm>
          <a:prstGeom prst="rect">
            <a:avLst/>
          </a:prstGeom>
          <a:noFill/>
        </p:spPr>
        <p:txBody>
          <a:bodyPr wrap="square" rtlCol="0">
            <a:spAutoFit/>
          </a:bodyPr>
          <a:lstStyle/>
          <a:p>
            <a:pPr algn="r"/>
            <a:r>
              <a:rPr lang="fr-FR" sz="1000" dirty="0">
                <a:solidFill>
                  <a:prstClr val="black">
                    <a:lumMod val="65000"/>
                    <a:lumOff val="35000"/>
                  </a:prstClr>
                </a:solidFill>
                <a:latin typeface="Calibri Light" panose="020F0302020204030204" pitchFamily="34" charset="0"/>
                <a:cs typeface="Calibri Light" panose="020F0302020204030204" pitchFamily="34" charset="0"/>
              </a:rPr>
              <a:t>Nb de demande de SNP traités par un conseil téléphonique</a:t>
            </a:r>
          </a:p>
        </p:txBody>
      </p:sp>
      <p:graphicFrame>
        <p:nvGraphicFramePr>
          <p:cNvPr id="4" name="Graphique 3">
            <a:extLst>
              <a:ext uri="{FF2B5EF4-FFF2-40B4-BE49-F238E27FC236}">
                <a16:creationId xmlns:a16="http://schemas.microsoft.com/office/drawing/2014/main" id="{7801D938-15BB-B3FB-91BB-3E85A21AF6B8}"/>
              </a:ext>
            </a:extLst>
          </p:cNvPr>
          <p:cNvGraphicFramePr>
            <a:graphicFrameLocks/>
          </p:cNvGraphicFramePr>
          <p:nvPr>
            <p:extLst>
              <p:ext uri="{D42A27DB-BD31-4B8C-83A1-F6EECF244321}">
                <p14:modId xmlns:p14="http://schemas.microsoft.com/office/powerpoint/2010/main" val="270886531"/>
              </p:ext>
            </p:extLst>
          </p:nvPr>
        </p:nvGraphicFramePr>
        <p:xfrm>
          <a:off x="425039" y="159168"/>
          <a:ext cx="5984228" cy="24007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78228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phique 5">
            <a:extLst>
              <a:ext uri="{FF2B5EF4-FFF2-40B4-BE49-F238E27FC236}">
                <a16:creationId xmlns:a16="http://schemas.microsoft.com/office/drawing/2014/main" id="{B05E1579-85CB-F6FD-A38F-3094F7555D4B}"/>
              </a:ext>
            </a:extLst>
          </p:cNvPr>
          <p:cNvGraphicFramePr>
            <a:graphicFrameLocks/>
          </p:cNvGraphicFramePr>
          <p:nvPr>
            <p:extLst>
              <p:ext uri="{D42A27DB-BD31-4B8C-83A1-F6EECF244321}">
                <p14:modId xmlns:p14="http://schemas.microsoft.com/office/powerpoint/2010/main" val="3457280503"/>
              </p:ext>
            </p:extLst>
          </p:nvPr>
        </p:nvGraphicFramePr>
        <p:xfrm>
          <a:off x="441391" y="261533"/>
          <a:ext cx="6086409" cy="2638388"/>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a:extLst>
              <a:ext uri="{FF2B5EF4-FFF2-40B4-BE49-F238E27FC236}">
                <a16:creationId xmlns:a16="http://schemas.microsoft.com/office/drawing/2014/main" id="{D7C2800A-4AD7-70AC-B44F-BFC4E8771E7A}"/>
              </a:ext>
            </a:extLst>
          </p:cNvPr>
          <p:cNvSpPr txBox="1"/>
          <p:nvPr/>
        </p:nvSpPr>
        <p:spPr>
          <a:xfrm>
            <a:off x="5114396" y="900297"/>
            <a:ext cx="1256430" cy="415498"/>
          </a:xfrm>
          <a:prstGeom prst="rect">
            <a:avLst/>
          </a:prstGeom>
          <a:solidFill>
            <a:schemeClr val="bg1"/>
          </a:solidFill>
        </p:spPr>
        <p:txBody>
          <a:bodyPr wrap="square" rtlCol="0">
            <a:spAutoFit/>
          </a:bodyPr>
          <a:lstStyle/>
          <a:p>
            <a:r>
              <a:rPr lang="fr-FR" sz="1050" dirty="0">
                <a:solidFill>
                  <a:schemeClr val="bg1">
                    <a:lumMod val="50000"/>
                  </a:schemeClr>
                </a:solidFill>
                <a:latin typeface="+mj-lt"/>
              </a:rPr>
              <a:t>88 % moyenne</a:t>
            </a:r>
          </a:p>
          <a:p>
            <a:r>
              <a:rPr lang="fr-FR" sz="1050" dirty="0">
                <a:solidFill>
                  <a:schemeClr val="bg1">
                    <a:lumMod val="50000"/>
                  </a:schemeClr>
                </a:solidFill>
                <a:latin typeface="+mj-lt"/>
              </a:rPr>
              <a:t>90 % médian</a:t>
            </a:r>
          </a:p>
        </p:txBody>
      </p:sp>
      <p:graphicFrame>
        <p:nvGraphicFramePr>
          <p:cNvPr id="14" name="Graphique 13">
            <a:extLst>
              <a:ext uri="{FF2B5EF4-FFF2-40B4-BE49-F238E27FC236}">
                <a16:creationId xmlns:a16="http://schemas.microsoft.com/office/drawing/2014/main" id="{24016A71-D79E-A7CD-42CF-9B7397B19952}"/>
              </a:ext>
            </a:extLst>
          </p:cNvPr>
          <p:cNvGraphicFramePr>
            <a:graphicFrameLocks/>
          </p:cNvGraphicFramePr>
          <p:nvPr>
            <p:extLst>
              <p:ext uri="{D42A27DB-BD31-4B8C-83A1-F6EECF244321}">
                <p14:modId xmlns:p14="http://schemas.microsoft.com/office/powerpoint/2010/main" val="751702946"/>
              </p:ext>
            </p:extLst>
          </p:nvPr>
        </p:nvGraphicFramePr>
        <p:xfrm>
          <a:off x="441391" y="3429405"/>
          <a:ext cx="4892608" cy="25957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Graphique 16">
            <a:extLst>
              <a:ext uri="{FF2B5EF4-FFF2-40B4-BE49-F238E27FC236}">
                <a16:creationId xmlns:a16="http://schemas.microsoft.com/office/drawing/2014/main" id="{80137CAA-3662-14B9-885E-22B3D82F9054}"/>
              </a:ext>
            </a:extLst>
          </p:cNvPr>
          <p:cNvGraphicFramePr>
            <a:graphicFrameLocks/>
          </p:cNvGraphicFramePr>
          <p:nvPr>
            <p:extLst>
              <p:ext uri="{D42A27DB-BD31-4B8C-83A1-F6EECF244321}">
                <p14:modId xmlns:p14="http://schemas.microsoft.com/office/powerpoint/2010/main" val="3533062663"/>
              </p:ext>
            </p:extLst>
          </p:nvPr>
        </p:nvGraphicFramePr>
        <p:xfrm>
          <a:off x="441391" y="6691918"/>
          <a:ext cx="5863327" cy="2605991"/>
        </p:xfrm>
        <a:graphic>
          <a:graphicData uri="http://schemas.openxmlformats.org/drawingml/2006/chart">
            <c:chart xmlns:c="http://schemas.openxmlformats.org/drawingml/2006/chart" xmlns:r="http://schemas.openxmlformats.org/officeDocument/2006/relationships" r:id="rId4"/>
          </a:graphicData>
        </a:graphic>
      </p:graphicFrame>
      <p:pic>
        <p:nvPicPr>
          <p:cNvPr id="19" name="Graphique 18" descr="Flèche : courbe dans le sens des aiguilles d’une montre contour">
            <a:extLst>
              <a:ext uri="{FF2B5EF4-FFF2-40B4-BE49-F238E27FC236}">
                <a16:creationId xmlns:a16="http://schemas.microsoft.com/office/drawing/2014/main" id="{CAE982DD-9417-D50D-E26B-39730C223B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730425" flipH="1">
            <a:off x="5435547" y="3650315"/>
            <a:ext cx="594101" cy="594101"/>
          </a:xfrm>
          <a:prstGeom prst="rect">
            <a:avLst/>
          </a:prstGeom>
        </p:spPr>
      </p:pic>
      <p:pic>
        <p:nvPicPr>
          <p:cNvPr id="20" name="Graphique 19" descr="Flèche : courbe dans le sens des aiguilles d’une montre contour">
            <a:extLst>
              <a:ext uri="{FF2B5EF4-FFF2-40B4-BE49-F238E27FC236}">
                <a16:creationId xmlns:a16="http://schemas.microsoft.com/office/drawing/2014/main" id="{598B9185-A163-8B3B-260A-0E0FB99B8F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868991">
            <a:off x="2521619" y="5994099"/>
            <a:ext cx="715798" cy="715798"/>
          </a:xfrm>
          <a:prstGeom prst="rect">
            <a:avLst/>
          </a:prstGeom>
        </p:spPr>
      </p:pic>
      <p:sp>
        <p:nvSpPr>
          <p:cNvPr id="21" name="ZoneTexte 20">
            <a:extLst>
              <a:ext uri="{FF2B5EF4-FFF2-40B4-BE49-F238E27FC236}">
                <a16:creationId xmlns:a16="http://schemas.microsoft.com/office/drawing/2014/main" id="{D7FA1E10-6D49-9DD6-A46E-EFE1885AC712}"/>
              </a:ext>
            </a:extLst>
          </p:cNvPr>
          <p:cNvSpPr txBox="1"/>
          <p:nvPr/>
        </p:nvSpPr>
        <p:spPr>
          <a:xfrm>
            <a:off x="5514446" y="4214331"/>
            <a:ext cx="1114651" cy="1785104"/>
          </a:xfrm>
          <a:prstGeom prst="rect">
            <a:avLst/>
          </a:prstGeom>
          <a:noFill/>
        </p:spPr>
        <p:txBody>
          <a:bodyPr wrap="square" rtlCol="0">
            <a:spAutoFit/>
          </a:bodyPr>
          <a:lstStyle/>
          <a:p>
            <a:r>
              <a:rPr lang="fr-FR" sz="1100" dirty="0">
                <a:solidFill>
                  <a:srgbClr val="009BAF"/>
                </a:solidFill>
                <a:latin typeface="+mj-lt"/>
              </a:rPr>
              <a:t>La réponse à la demande de SNP est présente mais </a:t>
            </a:r>
            <a:r>
              <a:rPr lang="fr-FR" sz="1100">
                <a:solidFill>
                  <a:srgbClr val="009BAF"/>
                </a:solidFill>
                <a:latin typeface="+mj-lt"/>
              </a:rPr>
              <a:t>est jugée </a:t>
            </a:r>
            <a:r>
              <a:rPr lang="fr-FR" sz="1100" dirty="0">
                <a:solidFill>
                  <a:srgbClr val="009BAF"/>
                </a:solidFill>
                <a:latin typeface="+mj-lt"/>
              </a:rPr>
              <a:t>majoritairement comme dégradée ou en situation critique…</a:t>
            </a:r>
          </a:p>
        </p:txBody>
      </p:sp>
      <p:sp>
        <p:nvSpPr>
          <p:cNvPr id="22" name="ZoneTexte 21">
            <a:extLst>
              <a:ext uri="{FF2B5EF4-FFF2-40B4-BE49-F238E27FC236}">
                <a16:creationId xmlns:a16="http://schemas.microsoft.com/office/drawing/2014/main" id="{DD0D661A-3328-728D-104F-BC62BE0F100D}"/>
              </a:ext>
            </a:extLst>
          </p:cNvPr>
          <p:cNvSpPr txBox="1"/>
          <p:nvPr/>
        </p:nvSpPr>
        <p:spPr>
          <a:xfrm>
            <a:off x="441391" y="6138338"/>
            <a:ext cx="2084086" cy="430887"/>
          </a:xfrm>
          <a:prstGeom prst="rect">
            <a:avLst/>
          </a:prstGeom>
          <a:noFill/>
        </p:spPr>
        <p:txBody>
          <a:bodyPr wrap="square" rtlCol="0">
            <a:spAutoFit/>
          </a:bodyPr>
          <a:lstStyle/>
          <a:p>
            <a:r>
              <a:rPr lang="fr-FR" sz="1100" dirty="0">
                <a:solidFill>
                  <a:srgbClr val="009BAF"/>
                </a:solidFill>
                <a:latin typeface="+mj-lt"/>
              </a:rPr>
              <a:t>… avec des perspectives sombres sur les 5 prochaines années</a:t>
            </a:r>
          </a:p>
        </p:txBody>
      </p:sp>
      <p:sp>
        <p:nvSpPr>
          <p:cNvPr id="12" name="ZoneTexte 11">
            <a:extLst>
              <a:ext uri="{FF2B5EF4-FFF2-40B4-BE49-F238E27FC236}">
                <a16:creationId xmlns:a16="http://schemas.microsoft.com/office/drawing/2014/main" id="{AF4C33AA-8CE9-F33F-2BB7-48510ECA30BE}"/>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3" name="Espace réservé du numéro de diapositive 34">
            <a:extLst>
              <a:ext uri="{FF2B5EF4-FFF2-40B4-BE49-F238E27FC236}">
                <a16:creationId xmlns:a16="http://schemas.microsoft.com/office/drawing/2014/main" id="{71778FE0-D19D-0926-06E3-804A03307499}"/>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24</a:t>
            </a:fld>
            <a:endParaRPr lang="fr-FR">
              <a:solidFill>
                <a:schemeClr val="bg1"/>
              </a:solidFill>
            </a:endParaRPr>
          </a:p>
        </p:txBody>
      </p:sp>
    </p:spTree>
    <p:extLst>
      <p:ext uri="{BB962C8B-B14F-4D97-AF65-F5344CB8AC3E}">
        <p14:creationId xmlns:p14="http://schemas.microsoft.com/office/powerpoint/2010/main" val="3117109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67E50485-BDBA-4572-EDE6-C0C49CD6337B}"/>
              </a:ext>
            </a:extLst>
          </p:cNvPr>
          <p:cNvGraphicFramePr>
            <a:graphicFrameLocks/>
          </p:cNvGraphicFramePr>
          <p:nvPr>
            <p:extLst>
              <p:ext uri="{D42A27DB-BD31-4B8C-83A1-F6EECF244321}">
                <p14:modId xmlns:p14="http://schemas.microsoft.com/office/powerpoint/2010/main" val="1475941638"/>
              </p:ext>
            </p:extLst>
          </p:nvPr>
        </p:nvGraphicFramePr>
        <p:xfrm>
          <a:off x="472824" y="220210"/>
          <a:ext cx="4456601" cy="2493174"/>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a:extLst>
              <a:ext uri="{FF2B5EF4-FFF2-40B4-BE49-F238E27FC236}">
                <a16:creationId xmlns:a16="http://schemas.microsoft.com/office/drawing/2014/main" id="{3845EFC9-F63B-0DB1-D6D9-9805F24DC785}"/>
              </a:ext>
            </a:extLst>
          </p:cNvPr>
          <p:cNvSpPr txBox="1"/>
          <p:nvPr/>
        </p:nvSpPr>
        <p:spPr>
          <a:xfrm>
            <a:off x="4975293" y="220209"/>
            <a:ext cx="1409883" cy="1615827"/>
          </a:xfrm>
          <a:prstGeom prst="rect">
            <a:avLst/>
          </a:prstGeom>
          <a:noFill/>
        </p:spPr>
        <p:txBody>
          <a:bodyPr wrap="square" rtlCol="0">
            <a:spAutoFit/>
          </a:bodyPr>
          <a:lstStyle/>
          <a:p>
            <a:r>
              <a:rPr lang="fr-FR" sz="1100" dirty="0">
                <a:solidFill>
                  <a:srgbClr val="009BAF"/>
                </a:solidFill>
                <a:latin typeface="+mj-lt"/>
              </a:rPr>
              <a:t>38% des médecins acceptent de prendre directement des DSN venant des services d’urgences ou du SAS</a:t>
            </a:r>
          </a:p>
          <a:p>
            <a:endParaRPr lang="fr-FR" sz="1100" dirty="0">
              <a:solidFill>
                <a:srgbClr val="009BAF"/>
              </a:solidFill>
              <a:latin typeface="+mj-lt"/>
            </a:endParaRPr>
          </a:p>
          <a:p>
            <a:r>
              <a:rPr lang="fr-FR" sz="1100" dirty="0">
                <a:solidFill>
                  <a:srgbClr val="009BAF"/>
                </a:solidFill>
                <a:latin typeface="+mj-lt"/>
              </a:rPr>
              <a:t>38% estiment ne pas avoir de lien avec les services d’urgences</a:t>
            </a:r>
          </a:p>
        </p:txBody>
      </p:sp>
      <p:graphicFrame>
        <p:nvGraphicFramePr>
          <p:cNvPr id="12" name="Graphique 11">
            <a:extLst>
              <a:ext uri="{FF2B5EF4-FFF2-40B4-BE49-F238E27FC236}">
                <a16:creationId xmlns:a16="http://schemas.microsoft.com/office/drawing/2014/main" id="{2BE1EF5F-CFDE-697A-E598-564F3909BE6E}"/>
              </a:ext>
            </a:extLst>
          </p:cNvPr>
          <p:cNvGraphicFramePr>
            <a:graphicFrameLocks/>
          </p:cNvGraphicFramePr>
          <p:nvPr>
            <p:extLst>
              <p:ext uri="{D42A27DB-BD31-4B8C-83A1-F6EECF244321}">
                <p14:modId xmlns:p14="http://schemas.microsoft.com/office/powerpoint/2010/main" val="3116612669"/>
              </p:ext>
            </p:extLst>
          </p:nvPr>
        </p:nvGraphicFramePr>
        <p:xfrm>
          <a:off x="472824" y="2951910"/>
          <a:ext cx="4456601" cy="2297933"/>
        </p:xfrm>
        <a:graphic>
          <a:graphicData uri="http://schemas.openxmlformats.org/drawingml/2006/chart">
            <c:chart xmlns:c="http://schemas.openxmlformats.org/drawingml/2006/chart" xmlns:r="http://schemas.openxmlformats.org/officeDocument/2006/relationships" r:id="rId3"/>
          </a:graphicData>
        </a:graphic>
      </p:graphicFrame>
      <p:sp>
        <p:nvSpPr>
          <p:cNvPr id="13" name="ZoneTexte 12">
            <a:extLst>
              <a:ext uri="{FF2B5EF4-FFF2-40B4-BE49-F238E27FC236}">
                <a16:creationId xmlns:a16="http://schemas.microsoft.com/office/drawing/2014/main" id="{A4FF0D3B-D0DB-8114-38E6-F9406BDA41ED}"/>
              </a:ext>
            </a:extLst>
          </p:cNvPr>
          <p:cNvSpPr txBox="1"/>
          <p:nvPr/>
        </p:nvSpPr>
        <p:spPr>
          <a:xfrm>
            <a:off x="4975293" y="2951910"/>
            <a:ext cx="1778992" cy="1446550"/>
          </a:xfrm>
          <a:prstGeom prst="rect">
            <a:avLst/>
          </a:prstGeom>
          <a:noFill/>
        </p:spPr>
        <p:txBody>
          <a:bodyPr wrap="square" rtlCol="0">
            <a:spAutoFit/>
          </a:bodyPr>
          <a:lstStyle/>
          <a:p>
            <a:r>
              <a:rPr lang="fr-FR" sz="1100" dirty="0">
                <a:solidFill>
                  <a:srgbClr val="009BAF"/>
                </a:solidFill>
                <a:latin typeface="+mj-lt"/>
              </a:rPr>
              <a:t>Une volonté affirmée de collaborer sur la prise en charge des SNP avec les autres professionnels de santé</a:t>
            </a:r>
          </a:p>
          <a:p>
            <a:endParaRPr lang="fr-FR" sz="1100" dirty="0">
              <a:solidFill>
                <a:srgbClr val="009BAF"/>
              </a:solidFill>
              <a:latin typeface="+mj-lt"/>
            </a:endParaRPr>
          </a:p>
          <a:p>
            <a:r>
              <a:rPr lang="fr-FR" sz="1100" dirty="0">
                <a:solidFill>
                  <a:srgbClr val="009BAF"/>
                </a:solidFill>
                <a:latin typeface="+mj-lt"/>
              </a:rPr>
              <a:t>94% des médecins sont favorables</a:t>
            </a:r>
          </a:p>
        </p:txBody>
      </p:sp>
      <p:pic>
        <p:nvPicPr>
          <p:cNvPr id="8" name="Image 7">
            <a:extLst>
              <a:ext uri="{FF2B5EF4-FFF2-40B4-BE49-F238E27FC236}">
                <a16:creationId xmlns:a16="http://schemas.microsoft.com/office/drawing/2014/main" id="{DEB9FE03-C42B-E59E-516A-95DCBD5ACAD9}"/>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b="2500"/>
          <a:stretch/>
        </p:blipFill>
        <p:spPr>
          <a:xfrm>
            <a:off x="261439" y="8058105"/>
            <a:ext cx="1606784" cy="1566615"/>
          </a:xfrm>
          <a:prstGeom prst="rect">
            <a:avLst/>
          </a:prstGeom>
        </p:spPr>
      </p:pic>
      <p:pic>
        <p:nvPicPr>
          <p:cNvPr id="9" name="Image 8">
            <a:extLst>
              <a:ext uri="{FF2B5EF4-FFF2-40B4-BE49-F238E27FC236}">
                <a16:creationId xmlns:a16="http://schemas.microsoft.com/office/drawing/2014/main" id="{C397C828-DBBC-012C-4E3F-8B66DC5D18A0}"/>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flipH="1">
            <a:off x="353995" y="6269105"/>
            <a:ext cx="355223" cy="269900"/>
          </a:xfrm>
          <a:prstGeom prst="rect">
            <a:avLst/>
          </a:prstGeom>
        </p:spPr>
      </p:pic>
      <p:sp>
        <p:nvSpPr>
          <p:cNvPr id="10" name="Ellipse 9">
            <a:extLst>
              <a:ext uri="{FF2B5EF4-FFF2-40B4-BE49-F238E27FC236}">
                <a16:creationId xmlns:a16="http://schemas.microsoft.com/office/drawing/2014/main" id="{576AEA8D-F20A-6621-D497-F4F11C4EFC2E}"/>
              </a:ext>
            </a:extLst>
          </p:cNvPr>
          <p:cNvSpPr/>
          <p:nvPr/>
        </p:nvSpPr>
        <p:spPr>
          <a:xfrm>
            <a:off x="245035" y="5416734"/>
            <a:ext cx="360000" cy="360000"/>
          </a:xfrm>
          <a:prstGeom prst="ellipse">
            <a:avLst/>
          </a:prstGeom>
          <a:solidFill>
            <a:srgbClr val="009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11" name="ZoneTexte 10">
            <a:extLst>
              <a:ext uri="{FF2B5EF4-FFF2-40B4-BE49-F238E27FC236}">
                <a16:creationId xmlns:a16="http://schemas.microsoft.com/office/drawing/2014/main" id="{308CF9A8-3C86-B83D-7A57-30C70403E2D5}"/>
              </a:ext>
            </a:extLst>
          </p:cNvPr>
          <p:cNvSpPr txBox="1"/>
          <p:nvPr/>
        </p:nvSpPr>
        <p:spPr>
          <a:xfrm>
            <a:off x="425035" y="5645929"/>
            <a:ext cx="1618443" cy="369332"/>
          </a:xfrm>
          <a:prstGeom prst="rect">
            <a:avLst/>
          </a:prstGeom>
          <a:noFill/>
          <a:ln>
            <a:solidFill>
              <a:schemeClr val="tx1"/>
            </a:solidFill>
          </a:ln>
        </p:spPr>
        <p:txBody>
          <a:bodyPr wrap="square" rtlCol="0">
            <a:spAutoFit/>
          </a:bodyPr>
          <a:lstStyle/>
          <a:p>
            <a:r>
              <a:rPr lang="fr-FR" dirty="0">
                <a:latin typeface="+mj-lt"/>
              </a:rPr>
              <a:t>Verbatim</a:t>
            </a:r>
          </a:p>
        </p:txBody>
      </p:sp>
      <p:sp>
        <p:nvSpPr>
          <p:cNvPr id="15" name="ZoneTexte 14">
            <a:extLst>
              <a:ext uri="{FF2B5EF4-FFF2-40B4-BE49-F238E27FC236}">
                <a16:creationId xmlns:a16="http://schemas.microsoft.com/office/drawing/2014/main" id="{114C156A-EED8-6213-C994-8C907CB9E777}"/>
              </a:ext>
            </a:extLst>
          </p:cNvPr>
          <p:cNvSpPr txBox="1"/>
          <p:nvPr/>
        </p:nvSpPr>
        <p:spPr>
          <a:xfrm>
            <a:off x="605035" y="6404055"/>
            <a:ext cx="2117558" cy="1569660"/>
          </a:xfrm>
          <a:prstGeom prst="rect">
            <a:avLst/>
          </a:prstGeom>
          <a:noFill/>
        </p:spPr>
        <p:txBody>
          <a:bodyPr wrap="square">
            <a:spAutoFit/>
          </a:bodyPr>
          <a:lstStyle/>
          <a:p>
            <a:r>
              <a:rPr lang="fr-FR" sz="1600" dirty="0">
                <a:latin typeface="+mj-lt"/>
              </a:rPr>
              <a:t>Quelles sont les principales difficultés que vous rencontrez dans la prise en charge des demandes de rendez-vous de SNP ?</a:t>
            </a:r>
          </a:p>
        </p:txBody>
      </p:sp>
      <p:sp>
        <p:nvSpPr>
          <p:cNvPr id="16" name="ZoneTexte 15">
            <a:extLst>
              <a:ext uri="{FF2B5EF4-FFF2-40B4-BE49-F238E27FC236}">
                <a16:creationId xmlns:a16="http://schemas.microsoft.com/office/drawing/2014/main" id="{6E9863E9-A4C5-7F8C-4C80-B835F8615F5A}"/>
              </a:ext>
            </a:extLst>
          </p:cNvPr>
          <p:cNvSpPr txBox="1"/>
          <p:nvPr/>
        </p:nvSpPr>
        <p:spPr>
          <a:xfrm>
            <a:off x="2788350" y="5645929"/>
            <a:ext cx="3715655" cy="3570208"/>
          </a:xfrm>
          <a:prstGeom prst="rect">
            <a:avLst/>
          </a:prstGeom>
          <a:noFill/>
        </p:spPr>
        <p:txBody>
          <a:bodyPr wrap="square" rtlCol="0">
            <a:spAutoFit/>
          </a:bodyPr>
          <a:lstStyle/>
          <a:p>
            <a:pPr>
              <a:spcAft>
                <a:spcPts val="1200"/>
              </a:spcAft>
            </a:pPr>
            <a:r>
              <a:rPr lang="fr-FR" sz="1100" dirty="0">
                <a:latin typeface="+mj-lt"/>
              </a:rPr>
              <a:t>Les rendez-vous ne sont pas honorés</a:t>
            </a:r>
          </a:p>
          <a:p>
            <a:pPr>
              <a:spcAft>
                <a:spcPts val="1200"/>
              </a:spcAft>
            </a:pPr>
            <a:r>
              <a:rPr lang="fr-FR" sz="1100" dirty="0">
                <a:latin typeface="+mj-lt"/>
              </a:rPr>
              <a:t>Manque d’anticipation des patients (renouvellement de traitement) et beaucoup </a:t>
            </a:r>
            <a:r>
              <a:rPr lang="fr-FR" sz="1100">
                <a:latin typeface="+mj-lt"/>
              </a:rPr>
              <a:t>de demandes </a:t>
            </a:r>
            <a:r>
              <a:rPr lang="fr-FR" sz="1100" dirty="0">
                <a:latin typeface="+mj-lt"/>
              </a:rPr>
              <a:t>d’arrêt de travail et </a:t>
            </a:r>
            <a:r>
              <a:rPr lang="fr-FR" sz="1100">
                <a:latin typeface="+mj-lt"/>
              </a:rPr>
              <a:t>de certificats médicaux.</a:t>
            </a:r>
            <a:endParaRPr lang="fr-FR" sz="1100" dirty="0">
              <a:latin typeface="+mj-lt"/>
            </a:endParaRPr>
          </a:p>
          <a:p>
            <a:pPr>
              <a:spcAft>
                <a:spcPts val="1200"/>
              </a:spcAft>
            </a:pPr>
            <a:r>
              <a:rPr lang="fr-FR" sz="1100" dirty="0">
                <a:latin typeface="+mj-lt"/>
              </a:rPr>
              <a:t>Démographie médicale </a:t>
            </a:r>
            <a:r>
              <a:rPr lang="fr-FR" sz="1100">
                <a:latin typeface="+mj-lt"/>
              </a:rPr>
              <a:t>avec des départs </a:t>
            </a:r>
            <a:r>
              <a:rPr lang="fr-FR" sz="1100" dirty="0">
                <a:latin typeface="+mj-lt"/>
              </a:rPr>
              <a:t>à la retraite </a:t>
            </a:r>
            <a:r>
              <a:rPr lang="fr-FR" sz="1100">
                <a:latin typeface="+mj-lt"/>
              </a:rPr>
              <a:t>non compensés </a:t>
            </a:r>
            <a:r>
              <a:rPr lang="fr-FR" sz="1100" dirty="0">
                <a:latin typeface="+mj-lt"/>
              </a:rPr>
              <a:t>- Risque d'épuisement et limite du </a:t>
            </a:r>
            <a:r>
              <a:rPr lang="fr-FR" sz="1100" dirty="0" err="1">
                <a:latin typeface="+mj-lt"/>
              </a:rPr>
              <a:t>burn</a:t>
            </a:r>
            <a:r>
              <a:rPr lang="fr-FR" sz="1100" dirty="0">
                <a:latin typeface="+mj-lt"/>
              </a:rPr>
              <a:t> out notamment en milieu rural </a:t>
            </a:r>
            <a:r>
              <a:rPr lang="fr-FR" sz="1100">
                <a:latin typeface="+mj-lt"/>
              </a:rPr>
              <a:t>et semi-urbain.</a:t>
            </a:r>
            <a:endParaRPr lang="fr-FR" sz="1100" dirty="0">
              <a:latin typeface="+mj-lt"/>
            </a:endParaRPr>
          </a:p>
          <a:p>
            <a:pPr>
              <a:spcAft>
                <a:spcPts val="1200"/>
              </a:spcAft>
            </a:pPr>
            <a:r>
              <a:rPr lang="fr-FR" sz="1100" dirty="0">
                <a:latin typeface="+mj-lt"/>
              </a:rPr>
              <a:t>Le sentiment de « payer » pour les autres : les collègues qui ne jouent pas le jeu, les urgences qui délestent </a:t>
            </a:r>
            <a:r>
              <a:rPr lang="fr-FR" sz="1100">
                <a:latin typeface="+mj-lt"/>
              </a:rPr>
              <a:t>et renvoient </a:t>
            </a:r>
            <a:r>
              <a:rPr lang="fr-FR" sz="1100" dirty="0">
                <a:latin typeface="+mj-lt"/>
              </a:rPr>
              <a:t>vers la ville, le manque </a:t>
            </a:r>
            <a:r>
              <a:rPr lang="fr-FR" sz="1100">
                <a:latin typeface="+mj-lt"/>
              </a:rPr>
              <a:t>de médecins </a:t>
            </a:r>
            <a:r>
              <a:rPr lang="fr-FR" sz="1100" dirty="0">
                <a:latin typeface="+mj-lt"/>
              </a:rPr>
              <a:t>traitants, les spécialistes qui ne prennent plus d’urgence…</a:t>
            </a:r>
          </a:p>
          <a:p>
            <a:pPr>
              <a:spcAft>
                <a:spcPts val="1200"/>
              </a:spcAft>
            </a:pPr>
            <a:r>
              <a:rPr lang="fr-FR" sz="1100" dirty="0">
                <a:latin typeface="+mj-lt"/>
              </a:rPr>
              <a:t>Une demande de plus en plus forte </a:t>
            </a:r>
            <a:r>
              <a:rPr lang="fr-FR" sz="1100">
                <a:latin typeface="+mj-lt"/>
              </a:rPr>
              <a:t>de patients </a:t>
            </a:r>
            <a:r>
              <a:rPr lang="fr-FR" sz="1100" dirty="0">
                <a:latin typeface="+mj-lt"/>
              </a:rPr>
              <a:t>anxieux de la situation ou </a:t>
            </a:r>
            <a:r>
              <a:rPr lang="fr-FR" sz="1100">
                <a:latin typeface="+mj-lt"/>
              </a:rPr>
              <a:t>très exigeants </a:t>
            </a:r>
            <a:r>
              <a:rPr lang="fr-FR" sz="1100" dirty="0">
                <a:latin typeface="+mj-lt"/>
              </a:rPr>
              <a:t>(</a:t>
            </a:r>
            <a:r>
              <a:rPr lang="fr-FR" sz="1100">
                <a:latin typeface="+mj-lt"/>
              </a:rPr>
              <a:t>urgence ressentie, </a:t>
            </a:r>
            <a:r>
              <a:rPr lang="fr-FR" sz="1100" dirty="0">
                <a:latin typeface="+mj-lt"/>
              </a:rPr>
              <a:t>incompréhension, manque d’éducation, </a:t>
            </a:r>
            <a:r>
              <a:rPr lang="fr-FR" sz="1100">
                <a:latin typeface="+mj-lt"/>
              </a:rPr>
              <a:t>hyperconsommation de soins</a:t>
            </a:r>
            <a:r>
              <a:rPr lang="fr-FR" sz="1100" dirty="0">
                <a:latin typeface="+mj-lt"/>
              </a:rPr>
              <a:t>, refus d’attendre, quérulence …)</a:t>
            </a:r>
          </a:p>
          <a:p>
            <a:pPr>
              <a:spcAft>
                <a:spcPts val="1200"/>
              </a:spcAft>
            </a:pPr>
            <a:r>
              <a:rPr lang="fr-FR" sz="1100" dirty="0">
                <a:latin typeface="+mj-lt"/>
              </a:rPr>
              <a:t>Difficile gestion des flux saisonniers touristiques</a:t>
            </a:r>
          </a:p>
        </p:txBody>
      </p:sp>
      <p:sp>
        <p:nvSpPr>
          <p:cNvPr id="14" name="ZoneTexte 13">
            <a:extLst>
              <a:ext uri="{FF2B5EF4-FFF2-40B4-BE49-F238E27FC236}">
                <a16:creationId xmlns:a16="http://schemas.microsoft.com/office/drawing/2014/main" id="{03F387CE-5BE4-D5F2-F468-E58EF44C9990}"/>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7" name="Espace réservé du numéro de diapositive 34">
            <a:extLst>
              <a:ext uri="{FF2B5EF4-FFF2-40B4-BE49-F238E27FC236}">
                <a16:creationId xmlns:a16="http://schemas.microsoft.com/office/drawing/2014/main" id="{DA7F1264-70D8-B0C1-F340-183E30E248BF}"/>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25</a:t>
            </a:fld>
            <a:endParaRPr lang="fr-FR">
              <a:solidFill>
                <a:schemeClr val="bg1"/>
              </a:solidFill>
            </a:endParaRPr>
          </a:p>
        </p:txBody>
      </p:sp>
    </p:spTree>
    <p:extLst>
      <p:ext uri="{BB962C8B-B14F-4D97-AF65-F5344CB8AC3E}">
        <p14:creationId xmlns:p14="http://schemas.microsoft.com/office/powerpoint/2010/main" val="2011274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dessin au trait&#10;&#10;Description générée automatiquement">
            <a:extLst>
              <a:ext uri="{FF2B5EF4-FFF2-40B4-BE49-F238E27FC236}">
                <a16:creationId xmlns:a16="http://schemas.microsoft.com/office/drawing/2014/main" id="{DB0B0C04-1BD5-1B33-0863-4C2D8A182CDE}"/>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5850" r="11111"/>
          <a:stretch/>
        </p:blipFill>
        <p:spPr>
          <a:xfrm>
            <a:off x="59761" y="5957738"/>
            <a:ext cx="3483800" cy="3653074"/>
          </a:xfrm>
          <a:prstGeom prst="rect">
            <a:avLst/>
          </a:prstGeom>
        </p:spPr>
      </p:pic>
      <p:pic>
        <p:nvPicPr>
          <p:cNvPr id="8" name="Image 7">
            <a:extLst>
              <a:ext uri="{FF2B5EF4-FFF2-40B4-BE49-F238E27FC236}">
                <a16:creationId xmlns:a16="http://schemas.microsoft.com/office/drawing/2014/main" id="{47AAB5D7-DA28-B851-0CD5-F6810507AE64}"/>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731783" y="1086508"/>
            <a:ext cx="355223" cy="269900"/>
          </a:xfrm>
          <a:prstGeom prst="rect">
            <a:avLst/>
          </a:prstGeom>
        </p:spPr>
      </p:pic>
      <p:sp>
        <p:nvSpPr>
          <p:cNvPr id="7" name="ZoneTexte 6">
            <a:extLst>
              <a:ext uri="{FF2B5EF4-FFF2-40B4-BE49-F238E27FC236}">
                <a16:creationId xmlns:a16="http://schemas.microsoft.com/office/drawing/2014/main" id="{FB9448CB-2E20-B4BD-7CF9-272AF3235BED}"/>
              </a:ext>
            </a:extLst>
          </p:cNvPr>
          <p:cNvSpPr txBox="1"/>
          <p:nvPr/>
        </p:nvSpPr>
        <p:spPr>
          <a:xfrm>
            <a:off x="1087005" y="1221458"/>
            <a:ext cx="4683989" cy="923330"/>
          </a:xfrm>
          <a:prstGeom prst="rect">
            <a:avLst/>
          </a:prstGeom>
          <a:noFill/>
        </p:spPr>
        <p:txBody>
          <a:bodyPr wrap="square">
            <a:spAutoFit/>
          </a:bodyPr>
          <a:lstStyle/>
          <a:p>
            <a:r>
              <a:rPr lang="fr-FR" dirty="0">
                <a:solidFill>
                  <a:srgbClr val="009BAF"/>
                </a:solidFill>
                <a:latin typeface="+mj-lt"/>
              </a:rPr>
              <a:t>Quelles sont vos propositions / suggestions pour améliorer la prise en charge des demandes de rendez-vous de SNP ?</a:t>
            </a:r>
          </a:p>
        </p:txBody>
      </p:sp>
      <p:sp>
        <p:nvSpPr>
          <p:cNvPr id="13" name="ZoneTexte 12">
            <a:extLst>
              <a:ext uri="{FF2B5EF4-FFF2-40B4-BE49-F238E27FC236}">
                <a16:creationId xmlns:a16="http://schemas.microsoft.com/office/drawing/2014/main" id="{47F35810-EB18-5804-2689-62D106F84EDC}"/>
              </a:ext>
            </a:extLst>
          </p:cNvPr>
          <p:cNvSpPr txBox="1"/>
          <p:nvPr/>
        </p:nvSpPr>
        <p:spPr>
          <a:xfrm>
            <a:off x="1087005" y="2417281"/>
            <a:ext cx="5450390" cy="3293209"/>
          </a:xfrm>
          <a:prstGeom prst="rect">
            <a:avLst/>
          </a:prstGeom>
          <a:noFill/>
        </p:spPr>
        <p:txBody>
          <a:bodyPr wrap="square" rtlCol="0">
            <a:spAutoFit/>
          </a:bodyPr>
          <a:lstStyle/>
          <a:p>
            <a:pPr marL="130596" indent="-130596">
              <a:spcBef>
                <a:spcPts val="600"/>
              </a:spcBef>
              <a:buFont typeface="Wingdings" panose="05000000000000000000" pitchFamily="2" charset="2"/>
              <a:buChar char="§"/>
            </a:pPr>
            <a:r>
              <a:rPr lang="fr-FR" sz="1050" dirty="0">
                <a:latin typeface="+mj-lt"/>
              </a:rPr>
              <a:t>Lutter contre les rendez-vous non honorés et les patients qui abusent</a:t>
            </a:r>
          </a:p>
          <a:p>
            <a:pPr marL="130596" indent="-130596">
              <a:spcBef>
                <a:spcPts val="600"/>
              </a:spcBef>
              <a:buFont typeface="Wingdings" panose="05000000000000000000" pitchFamily="2" charset="2"/>
              <a:buChar char="§"/>
            </a:pPr>
            <a:r>
              <a:rPr lang="fr-FR" sz="1050" dirty="0">
                <a:latin typeface="+mj-lt"/>
              </a:rPr>
              <a:t>Education des patients/ des usagers à reconnaître les symptômes qui doivent amener à consulter et dans quel délai.</a:t>
            </a:r>
          </a:p>
          <a:p>
            <a:pPr marL="130596" indent="-130596">
              <a:spcBef>
                <a:spcPts val="600"/>
              </a:spcBef>
              <a:buFont typeface="Wingdings" panose="05000000000000000000" pitchFamily="2" charset="2"/>
              <a:buChar char="§"/>
            </a:pPr>
            <a:r>
              <a:rPr lang="fr-FR" sz="1050" dirty="0">
                <a:latin typeface="+mj-lt"/>
              </a:rPr>
              <a:t>Travailler en coordination (CPTS) avec maillage territorial et agenda partagé.</a:t>
            </a:r>
          </a:p>
          <a:p>
            <a:pPr marL="130596" indent="-130596">
              <a:spcBef>
                <a:spcPts val="600"/>
              </a:spcBef>
              <a:buFont typeface="Wingdings" panose="05000000000000000000" pitchFamily="2" charset="2"/>
              <a:buChar char="§"/>
            </a:pPr>
            <a:r>
              <a:rPr lang="fr-FR" sz="1050" dirty="0">
                <a:latin typeface="+mj-lt"/>
              </a:rPr>
              <a:t>Obliger à un minimum de prise en charge des SNP, astreinte médicale et faire participer tous les médecins à la prise en charge des SNP.</a:t>
            </a:r>
          </a:p>
          <a:p>
            <a:pPr marL="130596" indent="-130596">
              <a:spcBef>
                <a:spcPts val="600"/>
              </a:spcBef>
              <a:buFont typeface="Wingdings" panose="05000000000000000000" pitchFamily="2" charset="2"/>
              <a:buChar char="§"/>
            </a:pPr>
            <a:r>
              <a:rPr lang="fr-FR" sz="1050" dirty="0">
                <a:latin typeface="+mj-lt"/>
              </a:rPr>
              <a:t>Revalorisation tarifaire et défiscalisation notamment pour les patients dont le médecin n’est pas médecin traitant.</a:t>
            </a:r>
          </a:p>
          <a:p>
            <a:pPr marL="130596" indent="-130596">
              <a:spcBef>
                <a:spcPts val="600"/>
              </a:spcBef>
              <a:buFont typeface="Wingdings" panose="05000000000000000000" pitchFamily="2" charset="2"/>
              <a:buChar char="§"/>
            </a:pPr>
            <a:r>
              <a:rPr lang="fr-FR" sz="1050" dirty="0">
                <a:latin typeface="+mj-lt"/>
              </a:rPr>
              <a:t>L’anticipation des congés, départ en retraite, mouvement de médecins par secteur peut être sur une plateforme par secteur.  Plateforme qui mettrait à la disposition des médecins la liste des confrères prenant des SNP.</a:t>
            </a:r>
          </a:p>
          <a:p>
            <a:pPr marL="130596" indent="-130596">
              <a:spcBef>
                <a:spcPts val="600"/>
              </a:spcBef>
              <a:buFont typeface="Wingdings" panose="05000000000000000000" pitchFamily="2" charset="2"/>
              <a:buChar char="§"/>
            </a:pPr>
            <a:r>
              <a:rPr lang="fr-FR" sz="1050" dirty="0">
                <a:latin typeface="+mj-lt"/>
              </a:rPr>
              <a:t>Améliorer la régulation des patients et filtre à l'entrée aux urgences.</a:t>
            </a:r>
          </a:p>
          <a:p>
            <a:pPr marL="130596" indent="-130596">
              <a:spcBef>
                <a:spcPts val="600"/>
              </a:spcBef>
              <a:buFont typeface="Wingdings" panose="05000000000000000000" pitchFamily="2" charset="2"/>
              <a:buChar char="§"/>
            </a:pPr>
            <a:r>
              <a:rPr lang="fr-FR" sz="1050" dirty="0">
                <a:latin typeface="+mj-lt"/>
              </a:rPr>
              <a:t>Création, pour les gens ne trouvant pas de solution sur leur territoire de plage disponible pour un SNP, d'un numéro d'accès pour avis médical+/- orientation si besoin vers un médecin ayant des plages de SNP disponibles.</a:t>
            </a:r>
          </a:p>
          <a:p>
            <a:pPr marL="130596" indent="-130596">
              <a:spcBef>
                <a:spcPts val="600"/>
              </a:spcBef>
              <a:buFont typeface="Wingdings" panose="05000000000000000000" pitchFamily="2" charset="2"/>
              <a:buChar char="§"/>
            </a:pPr>
            <a:r>
              <a:rPr lang="fr-FR" sz="1050" dirty="0">
                <a:latin typeface="+mj-lt"/>
              </a:rPr>
              <a:t>Délégation vers d’autres professionnels de santé en équipe de soin.</a:t>
            </a:r>
          </a:p>
        </p:txBody>
      </p:sp>
      <p:sp>
        <p:nvSpPr>
          <p:cNvPr id="9" name="Ellipse 8">
            <a:extLst>
              <a:ext uri="{FF2B5EF4-FFF2-40B4-BE49-F238E27FC236}">
                <a16:creationId xmlns:a16="http://schemas.microsoft.com/office/drawing/2014/main" id="{B94385A1-08D6-01DB-8CB4-6BB109CAE033}"/>
              </a:ext>
            </a:extLst>
          </p:cNvPr>
          <p:cNvSpPr/>
          <p:nvPr/>
        </p:nvSpPr>
        <p:spPr>
          <a:xfrm>
            <a:off x="318224" y="258786"/>
            <a:ext cx="360000" cy="360000"/>
          </a:xfrm>
          <a:prstGeom prst="ellipse">
            <a:avLst/>
          </a:prstGeom>
          <a:solidFill>
            <a:srgbClr val="009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10" name="ZoneTexte 9">
            <a:extLst>
              <a:ext uri="{FF2B5EF4-FFF2-40B4-BE49-F238E27FC236}">
                <a16:creationId xmlns:a16="http://schemas.microsoft.com/office/drawing/2014/main" id="{A7B5213C-983B-6590-1E5F-DA126102940E}"/>
              </a:ext>
            </a:extLst>
          </p:cNvPr>
          <p:cNvSpPr txBox="1"/>
          <p:nvPr/>
        </p:nvSpPr>
        <p:spPr>
          <a:xfrm>
            <a:off x="498224" y="487981"/>
            <a:ext cx="1618443" cy="369332"/>
          </a:xfrm>
          <a:prstGeom prst="rect">
            <a:avLst/>
          </a:prstGeom>
          <a:noFill/>
          <a:ln>
            <a:solidFill>
              <a:schemeClr val="tx1"/>
            </a:solidFill>
          </a:ln>
        </p:spPr>
        <p:txBody>
          <a:bodyPr wrap="square" rtlCol="0">
            <a:spAutoFit/>
          </a:bodyPr>
          <a:lstStyle/>
          <a:p>
            <a:r>
              <a:rPr lang="fr-FR" dirty="0">
                <a:latin typeface="+mj-lt"/>
              </a:rPr>
              <a:t>Verbatim</a:t>
            </a:r>
          </a:p>
        </p:txBody>
      </p:sp>
      <p:sp>
        <p:nvSpPr>
          <p:cNvPr id="11" name="ZoneTexte 10">
            <a:extLst>
              <a:ext uri="{FF2B5EF4-FFF2-40B4-BE49-F238E27FC236}">
                <a16:creationId xmlns:a16="http://schemas.microsoft.com/office/drawing/2014/main" id="{AF6870C1-B85B-4BE0-732D-D0E04AAAC2A4}"/>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4" name="Espace réservé du numéro de diapositive 34">
            <a:extLst>
              <a:ext uri="{FF2B5EF4-FFF2-40B4-BE49-F238E27FC236}">
                <a16:creationId xmlns:a16="http://schemas.microsoft.com/office/drawing/2014/main" id="{BF28C409-CBE4-76AD-82BF-D6679CB36FEA}"/>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26</a:t>
            </a:fld>
            <a:endParaRPr lang="fr-FR">
              <a:solidFill>
                <a:schemeClr val="bg1"/>
              </a:solidFill>
            </a:endParaRPr>
          </a:p>
        </p:txBody>
      </p:sp>
      <p:sp>
        <p:nvSpPr>
          <p:cNvPr id="15" name="ZoneTexte 14">
            <a:extLst>
              <a:ext uri="{FF2B5EF4-FFF2-40B4-BE49-F238E27FC236}">
                <a16:creationId xmlns:a16="http://schemas.microsoft.com/office/drawing/2014/main" id="{2E7CAE4C-3C48-5E96-18FF-3CF4F7960D57}"/>
              </a:ext>
            </a:extLst>
          </p:cNvPr>
          <p:cNvSpPr txBox="1"/>
          <p:nvPr/>
        </p:nvSpPr>
        <p:spPr>
          <a:xfrm>
            <a:off x="3428999" y="5829441"/>
            <a:ext cx="3209321" cy="3308598"/>
          </a:xfrm>
          <a:prstGeom prst="rect">
            <a:avLst/>
          </a:prstGeom>
          <a:noFill/>
        </p:spPr>
        <p:txBody>
          <a:bodyPr wrap="square" rtlCol="0">
            <a:spAutoFit/>
          </a:bodyPr>
          <a:lstStyle/>
          <a:p>
            <a:pPr marL="130596" indent="-130596">
              <a:spcBef>
                <a:spcPts val="600"/>
              </a:spcBef>
              <a:buFont typeface="Wingdings" panose="05000000000000000000" pitchFamily="2" charset="2"/>
              <a:buChar char="§"/>
            </a:pPr>
            <a:r>
              <a:rPr lang="fr-FR" sz="1050" dirty="0">
                <a:latin typeface="+mj-lt"/>
              </a:rPr>
              <a:t>Régulation par une secrétaire médicale au top ! Régulation libérale;</a:t>
            </a:r>
          </a:p>
          <a:p>
            <a:pPr marL="130596" indent="-130596">
              <a:spcBef>
                <a:spcPts val="600"/>
              </a:spcBef>
              <a:buFont typeface="Wingdings" panose="05000000000000000000" pitchFamily="2" charset="2"/>
              <a:buChar char="§"/>
            </a:pPr>
            <a:r>
              <a:rPr lang="fr-FR" sz="1050" dirty="0">
                <a:latin typeface="+mj-lt"/>
              </a:rPr>
              <a:t>Faire pression/lobbying sur les instances pour cesser tout certificat inutile/abusif. </a:t>
            </a:r>
          </a:p>
          <a:p>
            <a:pPr marL="130596" indent="-130596">
              <a:spcBef>
                <a:spcPts val="600"/>
              </a:spcBef>
              <a:buFont typeface="Wingdings" panose="05000000000000000000" pitchFamily="2" charset="2"/>
              <a:buChar char="§"/>
            </a:pPr>
            <a:r>
              <a:rPr lang="fr-FR" sz="1050" dirty="0">
                <a:latin typeface="+mj-lt"/>
              </a:rPr>
              <a:t>Augmenter l'offre de structures spécialisées (maisons médicales, etc.) mais ouvertes également en dehors des horaires de garde (donc en journée en semaine) - Création de centres de SNP</a:t>
            </a:r>
          </a:p>
          <a:p>
            <a:pPr marL="130596" indent="-130596">
              <a:spcBef>
                <a:spcPts val="600"/>
              </a:spcBef>
              <a:buFont typeface="Wingdings" panose="05000000000000000000" pitchFamily="2" charset="2"/>
              <a:buChar char="§"/>
            </a:pPr>
            <a:r>
              <a:rPr lang="fr-FR" sz="1050" dirty="0">
                <a:latin typeface="+mj-lt"/>
              </a:rPr>
              <a:t>Que les administrations arrêtent d'embaucher des médecins pour : par exemple Centre de santé et de prévention sécu (dont un des rôles paradoxaux est de chercher des MT aux patients qu'ils reçoivent), faire de la régulation SAS et leur trouver un médecin qui soigne,</a:t>
            </a:r>
          </a:p>
          <a:p>
            <a:pPr marL="130596" indent="-130596">
              <a:spcBef>
                <a:spcPts val="600"/>
              </a:spcBef>
              <a:buFont typeface="Wingdings" panose="05000000000000000000" pitchFamily="2" charset="2"/>
              <a:buChar char="§"/>
            </a:pPr>
            <a:r>
              <a:rPr lang="fr-FR" sz="1050" dirty="0">
                <a:latin typeface="+mj-lt"/>
              </a:rPr>
              <a:t>Ce n'est pas en créant des lieux ou des plages sans rdv que cela va s'améliorer. Au contraire cela incite encore au consumérisme ou à la médecine de supermarché ou à l’asphyxie de l’offre !</a:t>
            </a:r>
          </a:p>
        </p:txBody>
      </p:sp>
    </p:spTree>
    <p:extLst>
      <p:ext uri="{BB962C8B-B14F-4D97-AF65-F5344CB8AC3E}">
        <p14:creationId xmlns:p14="http://schemas.microsoft.com/office/powerpoint/2010/main" val="800367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BC88218-F87B-5925-7B7F-885E682E2F05}"/>
              </a:ext>
            </a:extLst>
          </p:cNvPr>
          <p:cNvSpPr/>
          <p:nvPr/>
        </p:nvSpPr>
        <p:spPr>
          <a:xfrm>
            <a:off x="0" y="5579708"/>
            <a:ext cx="6858000" cy="40705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b="1" dirty="0"/>
          </a:p>
        </p:txBody>
      </p:sp>
      <p:sp>
        <p:nvSpPr>
          <p:cNvPr id="7" name="ZoneTexte 6">
            <a:extLst>
              <a:ext uri="{FF2B5EF4-FFF2-40B4-BE49-F238E27FC236}">
                <a16:creationId xmlns:a16="http://schemas.microsoft.com/office/drawing/2014/main" id="{542B4239-6D05-20A5-115C-EFCB7FA98842}"/>
              </a:ext>
            </a:extLst>
          </p:cNvPr>
          <p:cNvSpPr txBox="1"/>
          <p:nvPr/>
        </p:nvSpPr>
        <p:spPr>
          <a:xfrm>
            <a:off x="1468504" y="1774985"/>
            <a:ext cx="4986258" cy="1723549"/>
          </a:xfrm>
          <a:prstGeom prst="rect">
            <a:avLst/>
          </a:prstGeom>
          <a:noFill/>
          <a:ln>
            <a:noFill/>
          </a:ln>
        </p:spPr>
        <p:txBody>
          <a:bodyPr wrap="square" rtlCol="0">
            <a:spAutoFit/>
          </a:bodyPr>
          <a:lstStyle/>
          <a:p>
            <a:r>
              <a:rPr lang="fr-FR" sz="2800" b="1" dirty="0">
                <a:solidFill>
                  <a:srgbClr val="009BAF"/>
                </a:solidFill>
                <a:latin typeface="+mj-lt"/>
              </a:rPr>
              <a:t>46% </a:t>
            </a:r>
            <a:r>
              <a:rPr lang="fr-FR" sz="1100" dirty="0">
                <a:latin typeface="+mj-lt"/>
              </a:rPr>
              <a:t>des CPTS n’ont pas identifié de structures spécifiques d’accueil des SNP</a:t>
            </a:r>
          </a:p>
          <a:p>
            <a:endParaRPr lang="fr-FR" sz="1100" dirty="0">
              <a:latin typeface="+mj-lt"/>
            </a:endParaRPr>
          </a:p>
          <a:p>
            <a:r>
              <a:rPr lang="fr-FR" sz="2800" b="1" dirty="0">
                <a:solidFill>
                  <a:srgbClr val="009BAF"/>
                </a:solidFill>
                <a:latin typeface="+mj-lt"/>
              </a:rPr>
              <a:t>16% </a:t>
            </a:r>
            <a:r>
              <a:rPr lang="fr-FR" sz="1100" dirty="0">
                <a:latin typeface="+mj-lt"/>
              </a:rPr>
              <a:t>ont organisé la réponse à la demande de SNP à l’échelle du territoire</a:t>
            </a:r>
          </a:p>
          <a:p>
            <a:endParaRPr lang="fr-FR" sz="1100" dirty="0">
              <a:latin typeface="+mj-lt"/>
            </a:endParaRPr>
          </a:p>
          <a:p>
            <a:r>
              <a:rPr lang="fr-FR" sz="2800" b="1" dirty="0">
                <a:solidFill>
                  <a:srgbClr val="009BAF"/>
                </a:solidFill>
                <a:latin typeface="+mj-lt"/>
              </a:rPr>
              <a:t>25% </a:t>
            </a:r>
            <a:r>
              <a:rPr lang="fr-FR" sz="1100" dirty="0">
                <a:latin typeface="+mj-lt"/>
              </a:rPr>
              <a:t>des CPTS s’appuient sur les maisons médicales de garde</a:t>
            </a:r>
          </a:p>
        </p:txBody>
      </p:sp>
      <p:sp>
        <p:nvSpPr>
          <p:cNvPr id="14" name="ZoneTexte 13">
            <a:extLst>
              <a:ext uri="{FF2B5EF4-FFF2-40B4-BE49-F238E27FC236}">
                <a16:creationId xmlns:a16="http://schemas.microsoft.com/office/drawing/2014/main" id="{50D2DEEF-AA31-0419-29E4-4667E7A43EFB}"/>
              </a:ext>
            </a:extLst>
          </p:cNvPr>
          <p:cNvSpPr txBox="1"/>
          <p:nvPr/>
        </p:nvSpPr>
        <p:spPr>
          <a:xfrm>
            <a:off x="271237" y="3729565"/>
            <a:ext cx="5870844" cy="261610"/>
          </a:xfrm>
          <a:prstGeom prst="rect">
            <a:avLst/>
          </a:prstGeom>
          <a:noFill/>
        </p:spPr>
        <p:txBody>
          <a:bodyPr wrap="square">
            <a:spAutoFit/>
          </a:bodyPr>
          <a:lstStyle/>
          <a:p>
            <a:pPr rtl="0">
              <a:defRPr sz="1400" b="0" i="0" u="none" strike="noStrike" kern="1200" spc="0" baseline="0">
                <a:solidFill>
                  <a:srgbClr val="000000">
                    <a:lumMod val="65000"/>
                    <a:lumOff val="35000"/>
                  </a:srgbClr>
                </a:solidFill>
                <a:latin typeface="Calibri Light" panose="020F0302020204030204" pitchFamily="34" charset="0"/>
                <a:ea typeface="+mn-ea"/>
                <a:cs typeface="Calibri Light" panose="020F0302020204030204" pitchFamily="34" charset="0"/>
              </a:defRPr>
            </a:pPr>
            <a:r>
              <a:rPr lang="fr-FR" sz="1100" b="1" dirty="0"/>
              <a:t>La prise en charge des SNP dans le cadre du projet de santé est majoritairement assurée :</a:t>
            </a:r>
          </a:p>
        </p:txBody>
      </p:sp>
      <p:sp>
        <p:nvSpPr>
          <p:cNvPr id="8" name="ZoneTexte 7">
            <a:extLst>
              <a:ext uri="{FF2B5EF4-FFF2-40B4-BE49-F238E27FC236}">
                <a16:creationId xmlns:a16="http://schemas.microsoft.com/office/drawing/2014/main" id="{DB1B3569-6B21-AA15-75C0-7DF7ED60A0C0}"/>
              </a:ext>
            </a:extLst>
          </p:cNvPr>
          <p:cNvSpPr txBox="1"/>
          <p:nvPr/>
        </p:nvSpPr>
        <p:spPr>
          <a:xfrm>
            <a:off x="409088" y="334562"/>
            <a:ext cx="806203" cy="806203"/>
          </a:xfrm>
          <a:prstGeom prst="rect">
            <a:avLst/>
          </a:prstGeom>
          <a:solidFill>
            <a:srgbClr val="009BAF"/>
          </a:solidFill>
        </p:spPr>
        <p:txBody>
          <a:bodyPr wrap="square" rtlCol="0" anchor="ctr">
            <a:noAutofit/>
          </a:bodyPr>
          <a:lstStyle/>
          <a:p>
            <a:pPr algn="ctr"/>
            <a:r>
              <a:rPr lang="fr-FR" sz="4022" dirty="0">
                <a:solidFill>
                  <a:schemeClr val="bg1"/>
                </a:solidFill>
                <a:latin typeface="+mj-lt"/>
              </a:rPr>
              <a:t>5</a:t>
            </a:r>
          </a:p>
        </p:txBody>
      </p:sp>
      <p:sp>
        <p:nvSpPr>
          <p:cNvPr id="9" name="ZoneTexte 8">
            <a:extLst>
              <a:ext uri="{FF2B5EF4-FFF2-40B4-BE49-F238E27FC236}">
                <a16:creationId xmlns:a16="http://schemas.microsoft.com/office/drawing/2014/main" id="{ED8671E7-6BDC-F24D-128B-3FCF50532AEA}"/>
              </a:ext>
            </a:extLst>
          </p:cNvPr>
          <p:cNvSpPr txBox="1"/>
          <p:nvPr/>
        </p:nvSpPr>
        <p:spPr>
          <a:xfrm>
            <a:off x="1336901" y="275998"/>
            <a:ext cx="4930302" cy="461665"/>
          </a:xfrm>
          <a:prstGeom prst="rect">
            <a:avLst/>
          </a:prstGeom>
          <a:noFill/>
          <a:ln>
            <a:noFill/>
          </a:ln>
        </p:spPr>
        <p:txBody>
          <a:bodyPr wrap="square" rtlCol="0">
            <a:spAutoFit/>
          </a:bodyPr>
          <a:lstStyle/>
          <a:p>
            <a:r>
              <a:rPr lang="fr-FR" sz="2400" dirty="0">
                <a:solidFill>
                  <a:srgbClr val="000000"/>
                </a:solidFill>
                <a:latin typeface="+mj-lt"/>
                <a:ea typeface="Calibri" panose="020F0502020204030204" pitchFamily="34" charset="0"/>
                <a:cs typeface="Calibri Light" panose="020F0302020204030204" pitchFamily="34" charset="0"/>
              </a:rPr>
              <a:t>Enquête CPTS</a:t>
            </a:r>
          </a:p>
        </p:txBody>
      </p:sp>
      <p:sp>
        <p:nvSpPr>
          <p:cNvPr id="10" name="ZoneTexte 9">
            <a:extLst>
              <a:ext uri="{FF2B5EF4-FFF2-40B4-BE49-F238E27FC236}">
                <a16:creationId xmlns:a16="http://schemas.microsoft.com/office/drawing/2014/main" id="{E9B26EBD-E7F6-73CA-63A8-6ED31836B2EE}"/>
              </a:ext>
            </a:extLst>
          </p:cNvPr>
          <p:cNvSpPr txBox="1"/>
          <p:nvPr/>
        </p:nvSpPr>
        <p:spPr>
          <a:xfrm>
            <a:off x="369896" y="6821706"/>
            <a:ext cx="2448441" cy="2153838"/>
          </a:xfrm>
          <a:prstGeom prst="rect">
            <a:avLst/>
          </a:prstGeom>
          <a:solidFill>
            <a:schemeClr val="bg1"/>
          </a:solidFill>
          <a:ln>
            <a:noFill/>
          </a:ln>
        </p:spPr>
        <p:txBody>
          <a:bodyPr wrap="square">
            <a:noAutofit/>
          </a:bodyPr>
          <a:lstStyle/>
          <a:p>
            <a:r>
              <a:rPr lang="fr-FR" sz="1100" b="1" dirty="0">
                <a:latin typeface="+mj-lt"/>
              </a:rPr>
              <a:t>Les demandes de soins non programmés sont recueillies* sur le territoire :</a:t>
            </a:r>
          </a:p>
          <a:p>
            <a:endParaRPr lang="fr-FR" sz="1100" dirty="0">
              <a:latin typeface="+mj-lt"/>
            </a:endParaRPr>
          </a:p>
          <a:p>
            <a:pPr marL="130596" indent="-130596">
              <a:spcAft>
                <a:spcPts val="275"/>
              </a:spcAft>
              <a:buFont typeface="Arial" panose="020B0604020202020204" pitchFamily="34" charset="0"/>
              <a:buChar char="•"/>
            </a:pPr>
            <a:r>
              <a:rPr lang="fr-FR" sz="1100" dirty="0">
                <a:latin typeface="+mj-lt"/>
              </a:rPr>
              <a:t>38% par un numéro dédié/point d’accès de la CPTS</a:t>
            </a:r>
          </a:p>
          <a:p>
            <a:pPr marL="130596" indent="-130596">
              <a:spcAft>
                <a:spcPts val="275"/>
              </a:spcAft>
              <a:buFont typeface="Arial" panose="020B0604020202020204" pitchFamily="34" charset="0"/>
              <a:buChar char="•"/>
            </a:pPr>
            <a:r>
              <a:rPr lang="fr-FR" sz="1100" dirty="0">
                <a:latin typeface="+mj-lt"/>
              </a:rPr>
              <a:t>17% par une prise de rendez-vous en ligne</a:t>
            </a:r>
          </a:p>
          <a:p>
            <a:pPr marL="130596" indent="-130596">
              <a:spcAft>
                <a:spcPts val="275"/>
              </a:spcAft>
              <a:buFont typeface="Arial" panose="020B0604020202020204" pitchFamily="34" charset="0"/>
              <a:buChar char="•"/>
            </a:pPr>
            <a:r>
              <a:rPr lang="fr-FR" sz="1100" dirty="0">
                <a:latin typeface="+mj-lt"/>
              </a:rPr>
              <a:t>45% par le secrétariat téléphonique des médecins</a:t>
            </a:r>
          </a:p>
          <a:p>
            <a:r>
              <a:rPr lang="fr-FR" sz="1000" dirty="0">
                <a:latin typeface="+mj-lt"/>
              </a:rPr>
              <a:t>* ou envisagées dans le projet de santé</a:t>
            </a:r>
          </a:p>
        </p:txBody>
      </p:sp>
      <p:sp>
        <p:nvSpPr>
          <p:cNvPr id="11" name="ZoneTexte 10">
            <a:extLst>
              <a:ext uri="{FF2B5EF4-FFF2-40B4-BE49-F238E27FC236}">
                <a16:creationId xmlns:a16="http://schemas.microsoft.com/office/drawing/2014/main" id="{2CD45949-B19C-3981-C959-3B030C64AEA4}"/>
              </a:ext>
            </a:extLst>
          </p:cNvPr>
          <p:cNvSpPr txBox="1"/>
          <p:nvPr/>
        </p:nvSpPr>
        <p:spPr>
          <a:xfrm>
            <a:off x="3429000" y="7216268"/>
            <a:ext cx="3025763" cy="1969770"/>
          </a:xfrm>
          <a:prstGeom prst="rect">
            <a:avLst/>
          </a:prstGeom>
          <a:solidFill>
            <a:schemeClr val="bg1"/>
          </a:solidFill>
          <a:ln>
            <a:noFill/>
          </a:ln>
        </p:spPr>
        <p:txBody>
          <a:bodyPr wrap="square">
            <a:noAutofit/>
          </a:bodyPr>
          <a:lstStyle/>
          <a:p>
            <a:pPr>
              <a:spcAft>
                <a:spcPts val="275"/>
              </a:spcAft>
            </a:pPr>
            <a:r>
              <a:rPr lang="fr-FR" sz="1100" b="1" dirty="0">
                <a:latin typeface="+mj-lt"/>
              </a:rPr>
              <a:t>Les liens entretenus  avec les services d’urgences :</a:t>
            </a:r>
          </a:p>
          <a:p>
            <a:pPr>
              <a:spcAft>
                <a:spcPts val="275"/>
              </a:spcAft>
            </a:pPr>
            <a:endParaRPr lang="fr-FR" sz="1100" b="1" dirty="0">
              <a:latin typeface="+mj-lt"/>
            </a:endParaRPr>
          </a:p>
          <a:p>
            <a:pPr marL="130596" indent="-130596">
              <a:spcAft>
                <a:spcPts val="275"/>
              </a:spcAft>
              <a:buFont typeface="Arial" panose="020B0604020202020204" pitchFamily="34" charset="0"/>
              <a:buChar char="•"/>
            </a:pPr>
            <a:r>
              <a:rPr lang="fr-FR" sz="1100" dirty="0">
                <a:latin typeface="+mj-lt"/>
              </a:rPr>
              <a:t>25 % Aucun</a:t>
            </a:r>
          </a:p>
          <a:p>
            <a:pPr marL="130596" indent="-130596">
              <a:spcAft>
                <a:spcPts val="275"/>
              </a:spcAft>
              <a:buFont typeface="Arial" panose="020B0604020202020204" pitchFamily="34" charset="0"/>
              <a:buChar char="•"/>
            </a:pPr>
            <a:r>
              <a:rPr lang="fr-FR" sz="1100" dirty="0">
                <a:latin typeface="+mj-lt"/>
              </a:rPr>
              <a:t>20 % Certains médecins participent à la régulation faite par le "15" ou le "39 66"</a:t>
            </a:r>
          </a:p>
          <a:p>
            <a:pPr marL="130596" indent="-130596">
              <a:spcAft>
                <a:spcPts val="275"/>
              </a:spcAft>
              <a:buFont typeface="Arial" panose="020B0604020202020204" pitchFamily="34" charset="0"/>
              <a:buChar char="•"/>
            </a:pPr>
            <a:r>
              <a:rPr lang="fr-FR" sz="1100" dirty="0">
                <a:latin typeface="+mj-lt"/>
              </a:rPr>
              <a:t>5 % La CPTS renvoie certaines demandes de prise de rendez-vous au 15 et/ou aux urgences</a:t>
            </a:r>
          </a:p>
          <a:p>
            <a:pPr marL="130596" indent="-130596">
              <a:spcAft>
                <a:spcPts val="275"/>
              </a:spcAft>
              <a:buFont typeface="Arial" panose="020B0604020202020204" pitchFamily="34" charset="0"/>
              <a:buChar char="•"/>
            </a:pPr>
            <a:r>
              <a:rPr lang="fr-FR" sz="1100" dirty="0">
                <a:latin typeface="+mj-lt"/>
              </a:rPr>
              <a:t>50 % La CPTS répond à des demandes venant du SAS ou directement des services d’urgences</a:t>
            </a:r>
          </a:p>
        </p:txBody>
      </p:sp>
      <p:pic>
        <p:nvPicPr>
          <p:cNvPr id="12" name="Image 11">
            <a:extLst>
              <a:ext uri="{FF2B5EF4-FFF2-40B4-BE49-F238E27FC236}">
                <a16:creationId xmlns:a16="http://schemas.microsoft.com/office/drawing/2014/main" id="{CE31A2A4-8C16-F70F-2C4F-09EC596070F9}"/>
              </a:ext>
            </a:extLst>
          </p:cNvPr>
          <p:cNvPicPr>
            <a:picLocks noChangeAspect="1"/>
          </p:cNvPicPr>
          <p:nvPr/>
        </p:nvPicPr>
        <p:blipFill rotWithShape="1">
          <a:blip r:embed="rId2">
            <a:duotone>
              <a:schemeClr val="accent3">
                <a:shade val="45000"/>
                <a:satMod val="135000"/>
              </a:schemeClr>
              <a:prstClr val="white"/>
            </a:duotone>
          </a:blip>
          <a:srcRect l="18778" r="19853"/>
          <a:stretch/>
        </p:blipFill>
        <p:spPr>
          <a:xfrm flipH="1">
            <a:off x="363306" y="1718952"/>
            <a:ext cx="1105198" cy="1800909"/>
          </a:xfrm>
          <a:prstGeom prst="rect">
            <a:avLst/>
          </a:prstGeom>
        </p:spPr>
      </p:pic>
      <p:sp>
        <p:nvSpPr>
          <p:cNvPr id="16" name="ZoneTexte 15">
            <a:extLst>
              <a:ext uri="{FF2B5EF4-FFF2-40B4-BE49-F238E27FC236}">
                <a16:creationId xmlns:a16="http://schemas.microsoft.com/office/drawing/2014/main" id="{CBE09901-54EC-5BEB-03D5-01CA1627F032}"/>
              </a:ext>
            </a:extLst>
          </p:cNvPr>
          <p:cNvSpPr txBox="1"/>
          <p:nvPr/>
        </p:nvSpPr>
        <p:spPr>
          <a:xfrm>
            <a:off x="3865724" y="912054"/>
            <a:ext cx="3036771" cy="600164"/>
          </a:xfrm>
          <a:prstGeom prst="rect">
            <a:avLst/>
          </a:prstGeom>
          <a:noFill/>
        </p:spPr>
        <p:txBody>
          <a:bodyPr wrap="square" rtlCol="0">
            <a:spAutoFit/>
          </a:bodyPr>
          <a:lstStyle/>
          <a:p>
            <a:r>
              <a:rPr lang="fr-FR" sz="1100" dirty="0">
                <a:latin typeface="+mj-lt"/>
              </a:rPr>
              <a:t>10 CPTS avec contrat ACI signé</a:t>
            </a:r>
          </a:p>
          <a:p>
            <a:r>
              <a:rPr lang="fr-FR" sz="1100" dirty="0">
                <a:latin typeface="+mj-lt"/>
              </a:rPr>
              <a:t>7 CPTS en cours d’écriture du Projet de Santé</a:t>
            </a:r>
          </a:p>
          <a:p>
            <a:r>
              <a:rPr lang="fr-FR" sz="1100" dirty="0">
                <a:latin typeface="+mj-lt"/>
              </a:rPr>
              <a:t>7 CPTS avec projet de santé en cours de validation</a:t>
            </a:r>
          </a:p>
        </p:txBody>
      </p:sp>
      <p:sp>
        <p:nvSpPr>
          <p:cNvPr id="17" name="ZoneTexte 16">
            <a:extLst>
              <a:ext uri="{FF2B5EF4-FFF2-40B4-BE49-F238E27FC236}">
                <a16:creationId xmlns:a16="http://schemas.microsoft.com/office/drawing/2014/main" id="{4484A84A-5E37-E4A1-D8F7-79BA216486A5}"/>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8" name="Espace réservé du numéro de diapositive 34">
            <a:extLst>
              <a:ext uri="{FF2B5EF4-FFF2-40B4-BE49-F238E27FC236}">
                <a16:creationId xmlns:a16="http://schemas.microsoft.com/office/drawing/2014/main" id="{F1E1E3B8-1B73-6F3A-BEA8-4D497334EFC0}"/>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27</a:t>
            </a:fld>
            <a:endParaRPr lang="fr-FR">
              <a:solidFill>
                <a:schemeClr val="bg1"/>
              </a:solidFill>
            </a:endParaRPr>
          </a:p>
        </p:txBody>
      </p:sp>
      <p:graphicFrame>
        <p:nvGraphicFramePr>
          <p:cNvPr id="2" name="Graphique 1">
            <a:extLst>
              <a:ext uri="{FF2B5EF4-FFF2-40B4-BE49-F238E27FC236}">
                <a16:creationId xmlns:a16="http://schemas.microsoft.com/office/drawing/2014/main" id="{A000AF82-2F66-692A-7D3E-9D7BB3AA2208}"/>
              </a:ext>
            </a:extLst>
          </p:cNvPr>
          <p:cNvGraphicFramePr>
            <a:graphicFrameLocks/>
          </p:cNvGraphicFramePr>
          <p:nvPr>
            <p:extLst>
              <p:ext uri="{D42A27DB-BD31-4B8C-83A1-F6EECF244321}">
                <p14:modId xmlns:p14="http://schemas.microsoft.com/office/powerpoint/2010/main" val="3249260732"/>
              </p:ext>
            </p:extLst>
          </p:nvPr>
        </p:nvGraphicFramePr>
        <p:xfrm>
          <a:off x="363306" y="4029071"/>
          <a:ext cx="6084867" cy="2584450"/>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a:extLst>
              <a:ext uri="{FF2B5EF4-FFF2-40B4-BE49-F238E27FC236}">
                <a16:creationId xmlns:a16="http://schemas.microsoft.com/office/drawing/2014/main" id="{8C0D6682-345C-58AC-93CE-0A7425D34DC4}"/>
              </a:ext>
            </a:extLst>
          </p:cNvPr>
          <p:cNvSpPr txBox="1"/>
          <p:nvPr/>
        </p:nvSpPr>
        <p:spPr>
          <a:xfrm>
            <a:off x="1215291" y="930456"/>
            <a:ext cx="1953906" cy="600164"/>
          </a:xfrm>
          <a:prstGeom prst="rect">
            <a:avLst/>
          </a:prstGeom>
          <a:noFill/>
        </p:spPr>
        <p:txBody>
          <a:bodyPr wrap="square" rtlCol="0">
            <a:spAutoFit/>
          </a:bodyPr>
          <a:lstStyle/>
          <a:p>
            <a:pPr algn="r"/>
            <a:r>
              <a:rPr lang="fr-FR" sz="1100" dirty="0">
                <a:solidFill>
                  <a:srgbClr val="009BAF"/>
                </a:solidFill>
                <a:latin typeface="+mj-lt"/>
              </a:rPr>
              <a:t>Pour la lecture les données correspondent aux réponses de 24 CPTS d’Occitanie </a:t>
            </a:r>
          </a:p>
        </p:txBody>
      </p:sp>
      <p:pic>
        <p:nvPicPr>
          <p:cNvPr id="5" name="Graphique 4" descr="Flèche : droite contour">
            <a:extLst>
              <a:ext uri="{FF2B5EF4-FFF2-40B4-BE49-F238E27FC236}">
                <a16:creationId xmlns:a16="http://schemas.microsoft.com/office/drawing/2014/main" id="{7022AFD5-E271-4D7A-A300-DC2D9E10B0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169197" y="904647"/>
            <a:ext cx="646331" cy="646331"/>
          </a:xfrm>
          <a:prstGeom prst="rect">
            <a:avLst/>
          </a:prstGeom>
        </p:spPr>
      </p:pic>
      <p:sp>
        <p:nvSpPr>
          <p:cNvPr id="15" name="ZoneTexte 14">
            <a:extLst>
              <a:ext uri="{FF2B5EF4-FFF2-40B4-BE49-F238E27FC236}">
                <a16:creationId xmlns:a16="http://schemas.microsoft.com/office/drawing/2014/main" id="{407E2815-C957-AC20-BDC1-3A2A6799B2CA}"/>
              </a:ext>
            </a:extLst>
          </p:cNvPr>
          <p:cNvSpPr txBox="1"/>
          <p:nvPr/>
        </p:nvSpPr>
        <p:spPr>
          <a:xfrm>
            <a:off x="719669" y="6008511"/>
            <a:ext cx="2311401" cy="253916"/>
          </a:xfrm>
          <a:prstGeom prst="rect">
            <a:avLst/>
          </a:prstGeom>
          <a:solidFill>
            <a:schemeClr val="bg1"/>
          </a:solidFill>
        </p:spPr>
        <p:txBody>
          <a:bodyPr wrap="square" rtlCol="0">
            <a:spAutoFit/>
          </a:bodyPr>
          <a:lstStyle/>
          <a:p>
            <a:pPr algn="r"/>
            <a:r>
              <a:rPr lang="fr-FR" sz="1000" dirty="0">
                <a:solidFill>
                  <a:srgbClr val="595959"/>
                </a:solidFill>
                <a:latin typeface="+mj-lt"/>
              </a:rPr>
              <a:t>Médecin d’astreinte hors de la CPTS</a:t>
            </a:r>
          </a:p>
        </p:txBody>
      </p:sp>
    </p:spTree>
    <p:extLst>
      <p:ext uri="{BB962C8B-B14F-4D97-AF65-F5344CB8AC3E}">
        <p14:creationId xmlns:p14="http://schemas.microsoft.com/office/powerpoint/2010/main" val="1792599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AC8A54C0-1666-B5E1-E5E9-EF5D4A22DF66}"/>
              </a:ext>
            </a:extLst>
          </p:cNvPr>
          <p:cNvPicPr>
            <a:picLocks noChangeAspect="1"/>
          </p:cNvPicPr>
          <p:nvPr/>
        </p:nvPicPr>
        <p:blipFill rotWithShape="1">
          <a:blip r:embed="rId2"/>
          <a:srcRect r="3335"/>
          <a:stretch/>
        </p:blipFill>
        <p:spPr>
          <a:xfrm>
            <a:off x="3945467" y="7904164"/>
            <a:ext cx="2912533" cy="2010303"/>
          </a:xfrm>
          <a:prstGeom prst="rect">
            <a:avLst/>
          </a:prstGeom>
        </p:spPr>
      </p:pic>
      <p:sp>
        <p:nvSpPr>
          <p:cNvPr id="13" name="Rectangle 12">
            <a:extLst>
              <a:ext uri="{FF2B5EF4-FFF2-40B4-BE49-F238E27FC236}">
                <a16:creationId xmlns:a16="http://schemas.microsoft.com/office/drawing/2014/main" id="{55F74EB8-B463-6679-E23A-1422A1341F1B}"/>
              </a:ext>
            </a:extLst>
          </p:cNvPr>
          <p:cNvSpPr/>
          <p:nvPr/>
        </p:nvSpPr>
        <p:spPr>
          <a:xfrm>
            <a:off x="-1205" y="0"/>
            <a:ext cx="4255705" cy="29366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b="1" dirty="0"/>
          </a:p>
        </p:txBody>
      </p:sp>
      <p:pic>
        <p:nvPicPr>
          <p:cNvPr id="5" name="Image 4">
            <a:extLst>
              <a:ext uri="{FF2B5EF4-FFF2-40B4-BE49-F238E27FC236}">
                <a16:creationId xmlns:a16="http://schemas.microsoft.com/office/drawing/2014/main" id="{2A6E8EBE-DF95-DAC5-3F8E-47299CED8799}"/>
              </a:ext>
            </a:extLst>
          </p:cNvPr>
          <p:cNvPicPr>
            <a:picLocks noChangeAspect="1"/>
          </p:cNvPicPr>
          <p:nvPr/>
        </p:nvPicPr>
        <p:blipFill>
          <a:blip r:embed="rId3"/>
          <a:stretch>
            <a:fillRect/>
          </a:stretch>
        </p:blipFill>
        <p:spPr>
          <a:xfrm>
            <a:off x="2205520" y="312433"/>
            <a:ext cx="4151737" cy="2367472"/>
          </a:xfrm>
          <a:prstGeom prst="rect">
            <a:avLst/>
          </a:prstGeom>
          <a:ln>
            <a:solidFill>
              <a:schemeClr val="tx1"/>
            </a:solidFill>
          </a:ln>
        </p:spPr>
      </p:pic>
      <p:sp>
        <p:nvSpPr>
          <p:cNvPr id="12" name="ZoneTexte 11">
            <a:extLst>
              <a:ext uri="{FF2B5EF4-FFF2-40B4-BE49-F238E27FC236}">
                <a16:creationId xmlns:a16="http://schemas.microsoft.com/office/drawing/2014/main" id="{DFBB1C2E-9D99-E1EE-9A3E-B4650F159CCB}"/>
              </a:ext>
            </a:extLst>
          </p:cNvPr>
          <p:cNvSpPr txBox="1"/>
          <p:nvPr/>
        </p:nvSpPr>
        <p:spPr>
          <a:xfrm>
            <a:off x="261215" y="312433"/>
            <a:ext cx="1681885" cy="2162130"/>
          </a:xfrm>
          <a:prstGeom prst="rect">
            <a:avLst/>
          </a:prstGeom>
          <a:noFill/>
          <a:ln>
            <a:noFill/>
          </a:ln>
        </p:spPr>
        <p:txBody>
          <a:bodyPr wrap="square">
            <a:spAutoFit/>
          </a:bodyPr>
          <a:lstStyle/>
          <a:p>
            <a:pPr algn="r"/>
            <a:r>
              <a:rPr lang="fr-FR" sz="1100" b="1" dirty="0">
                <a:latin typeface="+mj-lt"/>
              </a:rPr>
              <a:t>Quelle est la part du temps consacrée (estimation) aux demandes de soins non programmés sur L'ENSEMBLE de l'activité médicale ?</a:t>
            </a:r>
          </a:p>
          <a:p>
            <a:pPr algn="r"/>
            <a:r>
              <a:rPr lang="fr-FR" sz="1100" b="1" dirty="0">
                <a:latin typeface="+mj-lt"/>
              </a:rPr>
              <a:t> </a:t>
            </a:r>
            <a:endParaRPr lang="fr-FR" sz="1100" dirty="0">
              <a:latin typeface="+mj-lt"/>
            </a:endParaRPr>
          </a:p>
          <a:p>
            <a:pPr algn="r">
              <a:spcAft>
                <a:spcPts val="275"/>
              </a:spcAft>
            </a:pPr>
            <a:r>
              <a:rPr lang="fr-FR" sz="1100" i="1" dirty="0">
                <a:latin typeface="+mj-lt"/>
              </a:rPr>
              <a:t>Plus de la moitié des CPTS estime passer plus de 30% de leur activité à répondre aux demandes de SNP</a:t>
            </a:r>
          </a:p>
          <a:p>
            <a:pPr marL="130596" indent="-130596" algn="r">
              <a:buFont typeface="Arial" panose="020B0604020202020204" pitchFamily="34" charset="0"/>
              <a:buChar char="•"/>
            </a:pPr>
            <a:endParaRPr lang="fr-FR" sz="1100" dirty="0">
              <a:latin typeface="+mj-lt"/>
            </a:endParaRPr>
          </a:p>
        </p:txBody>
      </p:sp>
      <p:sp>
        <p:nvSpPr>
          <p:cNvPr id="11" name="ZoneTexte 10">
            <a:extLst>
              <a:ext uri="{FF2B5EF4-FFF2-40B4-BE49-F238E27FC236}">
                <a16:creationId xmlns:a16="http://schemas.microsoft.com/office/drawing/2014/main" id="{1F206156-3723-B448-6223-2DA97D76A893}"/>
              </a:ext>
            </a:extLst>
          </p:cNvPr>
          <p:cNvSpPr txBox="1"/>
          <p:nvPr/>
        </p:nvSpPr>
        <p:spPr>
          <a:xfrm>
            <a:off x="607315" y="3054392"/>
            <a:ext cx="1742252" cy="646331"/>
          </a:xfrm>
          <a:prstGeom prst="rect">
            <a:avLst/>
          </a:prstGeom>
          <a:noFill/>
        </p:spPr>
        <p:txBody>
          <a:bodyPr wrap="square" rtlCol="0">
            <a:spAutoFit/>
          </a:bodyPr>
          <a:lstStyle/>
          <a:p>
            <a:r>
              <a:rPr lang="fr-FR" sz="3600" dirty="0">
                <a:solidFill>
                  <a:srgbClr val="009BAF"/>
                </a:solidFill>
                <a:latin typeface="+mj-lt"/>
              </a:rPr>
              <a:t>32 %</a:t>
            </a:r>
          </a:p>
        </p:txBody>
      </p:sp>
      <p:sp>
        <p:nvSpPr>
          <p:cNvPr id="15" name="ZoneTexte 14">
            <a:extLst>
              <a:ext uri="{FF2B5EF4-FFF2-40B4-BE49-F238E27FC236}">
                <a16:creationId xmlns:a16="http://schemas.microsoft.com/office/drawing/2014/main" id="{7292EA9C-DE24-5F05-3DF5-7DC1065C44D2}"/>
              </a:ext>
            </a:extLst>
          </p:cNvPr>
          <p:cNvSpPr txBox="1"/>
          <p:nvPr/>
        </p:nvSpPr>
        <p:spPr>
          <a:xfrm>
            <a:off x="1709073" y="3183356"/>
            <a:ext cx="3439854" cy="421991"/>
          </a:xfrm>
          <a:prstGeom prst="rect">
            <a:avLst/>
          </a:prstGeom>
          <a:noFill/>
        </p:spPr>
        <p:txBody>
          <a:bodyPr wrap="square" rtlCol="0">
            <a:noAutofit/>
          </a:bodyPr>
          <a:lstStyle/>
          <a:p>
            <a:pPr algn="just"/>
            <a:r>
              <a:rPr lang="fr-FR" sz="1100" dirty="0">
                <a:latin typeface="+mj-lt"/>
              </a:rPr>
              <a:t>Des demandes sont uniquement traitées par un conseil téléphonique sans donner suite à un rendez-vous.</a:t>
            </a:r>
          </a:p>
        </p:txBody>
      </p:sp>
      <p:sp>
        <p:nvSpPr>
          <p:cNvPr id="17" name="ZoneTexte 16">
            <a:extLst>
              <a:ext uri="{FF2B5EF4-FFF2-40B4-BE49-F238E27FC236}">
                <a16:creationId xmlns:a16="http://schemas.microsoft.com/office/drawing/2014/main" id="{A55AC723-743E-C877-22D1-2119F4B52764}"/>
              </a:ext>
            </a:extLst>
          </p:cNvPr>
          <p:cNvSpPr txBox="1"/>
          <p:nvPr/>
        </p:nvSpPr>
        <p:spPr>
          <a:xfrm>
            <a:off x="607315" y="3683928"/>
            <a:ext cx="1486548" cy="646331"/>
          </a:xfrm>
          <a:prstGeom prst="rect">
            <a:avLst/>
          </a:prstGeom>
          <a:noFill/>
        </p:spPr>
        <p:txBody>
          <a:bodyPr wrap="square" rtlCol="0">
            <a:spAutoFit/>
          </a:bodyPr>
          <a:lstStyle/>
          <a:p>
            <a:r>
              <a:rPr lang="fr-FR" sz="3600" dirty="0">
                <a:solidFill>
                  <a:srgbClr val="009BAF"/>
                </a:solidFill>
                <a:latin typeface="+mj-lt"/>
              </a:rPr>
              <a:t>50 %</a:t>
            </a:r>
          </a:p>
        </p:txBody>
      </p:sp>
      <p:sp>
        <p:nvSpPr>
          <p:cNvPr id="18" name="ZoneTexte 17">
            <a:extLst>
              <a:ext uri="{FF2B5EF4-FFF2-40B4-BE49-F238E27FC236}">
                <a16:creationId xmlns:a16="http://schemas.microsoft.com/office/drawing/2014/main" id="{FDAB4AFD-41AD-74C6-71C0-C06ECC3FA58B}"/>
              </a:ext>
            </a:extLst>
          </p:cNvPr>
          <p:cNvSpPr txBox="1"/>
          <p:nvPr/>
        </p:nvSpPr>
        <p:spPr>
          <a:xfrm>
            <a:off x="1709073" y="3796099"/>
            <a:ext cx="3439854" cy="421991"/>
          </a:xfrm>
          <a:prstGeom prst="rect">
            <a:avLst/>
          </a:prstGeom>
          <a:noFill/>
        </p:spPr>
        <p:txBody>
          <a:bodyPr wrap="square" rtlCol="0">
            <a:noAutofit/>
          </a:bodyPr>
          <a:lstStyle/>
          <a:p>
            <a:pPr algn="just"/>
            <a:r>
              <a:rPr lang="fr-FR" sz="1100" dirty="0">
                <a:latin typeface="+mj-lt"/>
              </a:rPr>
              <a:t>Des demandes qui parviennent sur le territoire sont réellement des besoins SNP</a:t>
            </a:r>
          </a:p>
        </p:txBody>
      </p:sp>
      <p:pic>
        <p:nvPicPr>
          <p:cNvPr id="19" name="Image 18">
            <a:extLst>
              <a:ext uri="{FF2B5EF4-FFF2-40B4-BE49-F238E27FC236}">
                <a16:creationId xmlns:a16="http://schemas.microsoft.com/office/drawing/2014/main" id="{8A6058EB-CF73-59ED-B86F-19A936DB0D6D}"/>
              </a:ext>
            </a:extLst>
          </p:cNvPr>
          <p:cNvPicPr>
            <a:picLocks noChangeAspect="1"/>
          </p:cNvPicPr>
          <p:nvPr/>
        </p:nvPicPr>
        <p:blipFill>
          <a:blip r:embed="rId4"/>
          <a:stretch>
            <a:fillRect/>
          </a:stretch>
        </p:blipFill>
        <p:spPr>
          <a:xfrm>
            <a:off x="1803399" y="4710652"/>
            <a:ext cx="4553857" cy="2367472"/>
          </a:xfrm>
          <a:prstGeom prst="rect">
            <a:avLst/>
          </a:prstGeom>
          <a:ln>
            <a:solidFill>
              <a:schemeClr val="tx1"/>
            </a:solidFill>
          </a:ln>
        </p:spPr>
      </p:pic>
      <p:sp>
        <p:nvSpPr>
          <p:cNvPr id="20" name="ZoneTexte 19">
            <a:extLst>
              <a:ext uri="{FF2B5EF4-FFF2-40B4-BE49-F238E27FC236}">
                <a16:creationId xmlns:a16="http://schemas.microsoft.com/office/drawing/2014/main" id="{4B1FFBC9-62B8-70C2-E22D-314EBDDDB248}"/>
              </a:ext>
            </a:extLst>
          </p:cNvPr>
          <p:cNvSpPr txBox="1"/>
          <p:nvPr/>
        </p:nvSpPr>
        <p:spPr>
          <a:xfrm>
            <a:off x="2762945" y="7110586"/>
            <a:ext cx="3594311" cy="524185"/>
          </a:xfrm>
          <a:prstGeom prst="rect">
            <a:avLst/>
          </a:prstGeom>
          <a:noFill/>
        </p:spPr>
        <p:txBody>
          <a:bodyPr wrap="square" rtlCol="0">
            <a:noAutofit/>
          </a:bodyPr>
          <a:lstStyle/>
          <a:p>
            <a:pPr algn="r"/>
            <a:r>
              <a:rPr lang="fr-FR" sz="1100" dirty="0">
                <a:solidFill>
                  <a:srgbClr val="009BAF"/>
                </a:solidFill>
                <a:latin typeface="+mj-lt"/>
              </a:rPr>
              <a:t>Des professionnels de </a:t>
            </a:r>
            <a:r>
              <a:rPr lang="fr-FR" sz="1100">
                <a:solidFill>
                  <a:srgbClr val="009BAF"/>
                </a:solidFill>
                <a:latin typeface="+mj-lt"/>
              </a:rPr>
              <a:t>santé autres </a:t>
            </a:r>
            <a:r>
              <a:rPr lang="fr-FR" sz="1100" dirty="0">
                <a:solidFill>
                  <a:srgbClr val="009BAF"/>
                </a:solidFill>
                <a:latin typeface="+mj-lt"/>
              </a:rPr>
              <a:t>que les médecins généralistes sont envisagés pour participer à la </a:t>
            </a:r>
            <a:r>
              <a:rPr lang="fr-FR" sz="1100" b="1" dirty="0">
                <a:solidFill>
                  <a:srgbClr val="009BAF"/>
                </a:solidFill>
                <a:latin typeface="+mj-lt"/>
              </a:rPr>
              <a:t>réponse de demandes de SNP </a:t>
            </a:r>
            <a:r>
              <a:rPr lang="fr-FR" sz="1100" dirty="0">
                <a:solidFill>
                  <a:srgbClr val="009BAF"/>
                </a:solidFill>
                <a:latin typeface="+mj-lt"/>
              </a:rPr>
              <a:t>dans le cadre de protocoles spécifiques </a:t>
            </a:r>
          </a:p>
        </p:txBody>
      </p:sp>
      <p:sp>
        <p:nvSpPr>
          <p:cNvPr id="23" name="ZoneTexte 22">
            <a:extLst>
              <a:ext uri="{FF2B5EF4-FFF2-40B4-BE49-F238E27FC236}">
                <a16:creationId xmlns:a16="http://schemas.microsoft.com/office/drawing/2014/main" id="{10706A4E-C01F-103F-605E-B860232B0473}"/>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24" name="Espace réservé du numéro de diapositive 34">
            <a:extLst>
              <a:ext uri="{FF2B5EF4-FFF2-40B4-BE49-F238E27FC236}">
                <a16:creationId xmlns:a16="http://schemas.microsoft.com/office/drawing/2014/main" id="{5C9F7032-ACA4-93AD-F2AE-BD4EBDCC2525}"/>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28</a:t>
            </a:fld>
            <a:endParaRPr lang="fr-FR">
              <a:solidFill>
                <a:schemeClr val="bg1"/>
              </a:solidFill>
            </a:endParaRPr>
          </a:p>
        </p:txBody>
      </p:sp>
      <p:sp>
        <p:nvSpPr>
          <p:cNvPr id="16" name="ZoneTexte 15">
            <a:extLst>
              <a:ext uri="{FF2B5EF4-FFF2-40B4-BE49-F238E27FC236}">
                <a16:creationId xmlns:a16="http://schemas.microsoft.com/office/drawing/2014/main" id="{2447E14B-BAF8-8080-1EDE-6FE682AAF0BE}"/>
              </a:ext>
            </a:extLst>
          </p:cNvPr>
          <p:cNvSpPr txBox="1"/>
          <p:nvPr/>
        </p:nvSpPr>
        <p:spPr>
          <a:xfrm>
            <a:off x="733819" y="7946747"/>
            <a:ext cx="3547569" cy="1453416"/>
          </a:xfrm>
          <a:prstGeom prst="rect">
            <a:avLst/>
          </a:prstGeom>
          <a:solidFill>
            <a:schemeClr val="bg1"/>
          </a:solidFill>
          <a:ln>
            <a:solidFill>
              <a:schemeClr val="tx1"/>
            </a:solidFill>
          </a:ln>
        </p:spPr>
        <p:txBody>
          <a:bodyPr wrap="square" rtlCol="0" anchor="ctr">
            <a:noAutofit/>
          </a:bodyPr>
          <a:lstStyle>
            <a:defPPr>
              <a:defRPr lang="fr-FR"/>
            </a:defPPr>
            <a:lvl1pPr>
              <a:defRPr>
                <a:latin typeface="+mj-lt"/>
              </a:defRPr>
            </a:lvl1pPr>
          </a:lstStyle>
          <a:p>
            <a:r>
              <a:rPr lang="fr-FR" sz="1100" dirty="0"/>
              <a:t>Il est envisagé dans le cadre du projet de santé de la CPTS que les </a:t>
            </a:r>
            <a:r>
              <a:rPr lang="fr-FR" sz="1100" b="1" dirty="0"/>
              <a:t>CONSEILS TÉLÉPHONIQUES </a:t>
            </a:r>
            <a:r>
              <a:rPr lang="fr-FR" sz="1100" dirty="0"/>
              <a:t>soient prodigués : </a:t>
            </a:r>
          </a:p>
          <a:p>
            <a:endParaRPr lang="fr-FR" sz="1100" dirty="0"/>
          </a:p>
          <a:p>
            <a:pPr marL="130596" indent="-130596">
              <a:buFont typeface="Arial" panose="020B0604020202020204" pitchFamily="34" charset="0"/>
              <a:buChar char="•"/>
            </a:pPr>
            <a:r>
              <a:rPr lang="fr-FR" sz="1100" dirty="0"/>
              <a:t>50% par un médecin uniquement</a:t>
            </a:r>
          </a:p>
          <a:p>
            <a:pPr marL="130596" indent="-130596">
              <a:buFont typeface="Arial" panose="020B0604020202020204" pitchFamily="34" charset="0"/>
              <a:buChar char="•"/>
            </a:pPr>
            <a:r>
              <a:rPr lang="fr-FR" sz="1100" dirty="0"/>
              <a:t>31% par un auxiliaire médical (IDE / Assistants Médicaux) avec des protocoles sécurisant les process</a:t>
            </a:r>
          </a:p>
          <a:p>
            <a:pPr marL="130596" indent="-130596">
              <a:buFont typeface="Arial" panose="020B0604020202020204" pitchFamily="34" charset="0"/>
              <a:buChar char="•"/>
            </a:pPr>
            <a:r>
              <a:rPr lang="fr-FR" sz="1100" dirty="0"/>
              <a:t>19% par un secrétariat sous responsabilité médicale</a:t>
            </a:r>
          </a:p>
        </p:txBody>
      </p:sp>
      <p:sp>
        <p:nvSpPr>
          <p:cNvPr id="2" name="ZoneTexte 1">
            <a:extLst>
              <a:ext uri="{FF2B5EF4-FFF2-40B4-BE49-F238E27FC236}">
                <a16:creationId xmlns:a16="http://schemas.microsoft.com/office/drawing/2014/main" id="{EE142351-A2E3-5CE8-50B2-E386DB5BB6C4}"/>
              </a:ext>
            </a:extLst>
          </p:cNvPr>
          <p:cNvSpPr txBox="1"/>
          <p:nvPr/>
        </p:nvSpPr>
        <p:spPr>
          <a:xfrm>
            <a:off x="4758131" y="2286819"/>
            <a:ext cx="1095495" cy="246221"/>
          </a:xfrm>
          <a:prstGeom prst="rect">
            <a:avLst/>
          </a:prstGeom>
          <a:solidFill>
            <a:schemeClr val="bg1"/>
          </a:solidFill>
        </p:spPr>
        <p:txBody>
          <a:bodyPr wrap="square" rtlCol="0">
            <a:spAutoFit/>
          </a:bodyPr>
          <a:lstStyle/>
          <a:p>
            <a:pPr algn="r"/>
            <a:r>
              <a:rPr lang="fr-FR" sz="1000" dirty="0">
                <a:solidFill>
                  <a:prstClr val="black">
                    <a:lumMod val="65000"/>
                    <a:lumOff val="35000"/>
                  </a:prstClr>
                </a:solidFill>
                <a:latin typeface="Calibri Light" panose="020F0302020204030204" pitchFamily="34" charset="0"/>
                <a:cs typeface="Calibri Light" panose="020F0302020204030204" pitchFamily="34" charset="0"/>
              </a:rPr>
              <a:t>Part des CPTS</a:t>
            </a:r>
          </a:p>
        </p:txBody>
      </p:sp>
      <p:cxnSp>
        <p:nvCxnSpPr>
          <p:cNvPr id="4" name="Connecteur droit avec flèche 3">
            <a:extLst>
              <a:ext uri="{FF2B5EF4-FFF2-40B4-BE49-F238E27FC236}">
                <a16:creationId xmlns:a16="http://schemas.microsoft.com/office/drawing/2014/main" id="{B7557399-FE7E-9038-28A2-E1EDEBC4C255}"/>
              </a:ext>
            </a:extLst>
          </p:cNvPr>
          <p:cNvCxnSpPr/>
          <p:nvPr/>
        </p:nvCxnSpPr>
        <p:spPr>
          <a:xfrm>
            <a:off x="4935212" y="2518697"/>
            <a:ext cx="1106905" cy="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DF9FD851-4001-ACF7-F1C9-3E6B06FF9498}"/>
              </a:ext>
            </a:extLst>
          </p:cNvPr>
          <p:cNvSpPr txBox="1"/>
          <p:nvPr/>
        </p:nvSpPr>
        <p:spPr>
          <a:xfrm>
            <a:off x="74441" y="4666683"/>
            <a:ext cx="1634632" cy="2462213"/>
          </a:xfrm>
          <a:prstGeom prst="rect">
            <a:avLst/>
          </a:prstGeom>
          <a:noFill/>
        </p:spPr>
        <p:txBody>
          <a:bodyPr wrap="square">
            <a:spAutoFit/>
          </a:bodyPr>
          <a:lstStyle/>
          <a:p>
            <a:pPr algn="r"/>
            <a:r>
              <a:rPr lang="fr-FR" sz="1100" b="1" dirty="0">
                <a:latin typeface="+mj-lt"/>
              </a:rPr>
              <a:t>Dans votre projet de santé, est-il envisageable de faire participer à la réponse de demandes de SNP dans le cadre de protocoles définis ?</a:t>
            </a:r>
          </a:p>
          <a:p>
            <a:pPr algn="r"/>
            <a:endParaRPr lang="fr-FR" sz="1100" dirty="0">
              <a:latin typeface="+mj-lt"/>
            </a:endParaRPr>
          </a:p>
          <a:p>
            <a:pPr algn="r"/>
            <a:r>
              <a:rPr lang="fr-FR" sz="1100" dirty="0">
                <a:latin typeface="+mj-lt"/>
              </a:rPr>
              <a:t>97% des CPTS </a:t>
            </a:r>
            <a:r>
              <a:rPr lang="fr-FR" sz="1100">
                <a:latin typeface="+mj-lt"/>
              </a:rPr>
              <a:t>sont favorables </a:t>
            </a:r>
            <a:r>
              <a:rPr lang="fr-FR" sz="1100" dirty="0">
                <a:latin typeface="+mj-lt"/>
              </a:rPr>
              <a:t>à l’intervention de professionnels autres que le Médecin Généraliste dans la réponse à la demande de SNP</a:t>
            </a:r>
          </a:p>
        </p:txBody>
      </p:sp>
    </p:spTree>
    <p:extLst>
      <p:ext uri="{BB962C8B-B14F-4D97-AF65-F5344CB8AC3E}">
        <p14:creationId xmlns:p14="http://schemas.microsoft.com/office/powerpoint/2010/main" val="2897072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575A57CA-BAF7-9640-C16F-07AA8F70429E}"/>
              </a:ext>
            </a:extLst>
          </p:cNvPr>
          <p:cNvPicPr>
            <a:picLocks noChangeAspect="1"/>
          </p:cNvPicPr>
          <p:nvPr/>
        </p:nvPicPr>
        <p:blipFill>
          <a:blip r:embed="rId2"/>
          <a:stretch>
            <a:fillRect/>
          </a:stretch>
        </p:blipFill>
        <p:spPr>
          <a:xfrm>
            <a:off x="4446404" y="1413941"/>
            <a:ext cx="2411596" cy="1393372"/>
          </a:xfrm>
          <a:prstGeom prst="rect">
            <a:avLst/>
          </a:prstGeom>
        </p:spPr>
      </p:pic>
      <p:sp>
        <p:nvSpPr>
          <p:cNvPr id="16" name="Rectangle 15">
            <a:extLst>
              <a:ext uri="{FF2B5EF4-FFF2-40B4-BE49-F238E27FC236}">
                <a16:creationId xmlns:a16="http://schemas.microsoft.com/office/drawing/2014/main" id="{4FE65E36-88D1-5855-A796-AD6E624348B1}"/>
              </a:ext>
            </a:extLst>
          </p:cNvPr>
          <p:cNvSpPr/>
          <p:nvPr/>
        </p:nvSpPr>
        <p:spPr>
          <a:xfrm>
            <a:off x="-11170" y="2567660"/>
            <a:ext cx="6887029" cy="24166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b="1" dirty="0"/>
          </a:p>
        </p:txBody>
      </p:sp>
      <p:sp>
        <p:nvSpPr>
          <p:cNvPr id="5" name="ZoneTexte 4">
            <a:extLst>
              <a:ext uri="{FF2B5EF4-FFF2-40B4-BE49-F238E27FC236}">
                <a16:creationId xmlns:a16="http://schemas.microsoft.com/office/drawing/2014/main" id="{C13F0268-11D8-0C1D-F634-DCCBB6FA7D12}"/>
              </a:ext>
            </a:extLst>
          </p:cNvPr>
          <p:cNvSpPr txBox="1"/>
          <p:nvPr/>
        </p:nvSpPr>
        <p:spPr>
          <a:xfrm>
            <a:off x="4637412" y="224029"/>
            <a:ext cx="2036702" cy="1393372"/>
          </a:xfrm>
          <a:prstGeom prst="rect">
            <a:avLst/>
          </a:prstGeom>
          <a:noFill/>
        </p:spPr>
        <p:txBody>
          <a:bodyPr wrap="square">
            <a:noAutofit/>
          </a:bodyPr>
          <a:lstStyle/>
          <a:p>
            <a:pPr rtl="0">
              <a:defRPr sz="1400" b="0" i="0" u="none" strike="noStrike" kern="1200" spc="0" baseline="0">
                <a:solidFill>
                  <a:srgbClr val="000000">
                    <a:lumMod val="65000"/>
                    <a:lumOff val="35000"/>
                  </a:srgbClr>
                </a:solidFill>
                <a:latin typeface="Calibri Light" panose="020F0302020204030204" pitchFamily="34" charset="0"/>
                <a:ea typeface="+mn-ea"/>
                <a:cs typeface="Calibri Light" panose="020F0302020204030204" pitchFamily="34" charset="0"/>
              </a:defRPr>
            </a:pPr>
            <a:r>
              <a:rPr lang="fr-FR" sz="1100" b="1" dirty="0">
                <a:latin typeface="+mj-lt"/>
              </a:rPr>
              <a:t>Estimez-vous pouvoir répondre à la demande de soins non programmés sur votre territoire - réponse en moins de 48h ?</a:t>
            </a:r>
          </a:p>
          <a:p>
            <a:pPr rtl="0">
              <a:defRPr sz="1400" b="0" i="0" u="none" strike="noStrike" kern="1200" spc="0" baseline="0">
                <a:solidFill>
                  <a:srgbClr val="000000">
                    <a:lumMod val="65000"/>
                    <a:lumOff val="35000"/>
                  </a:srgbClr>
                </a:solidFill>
                <a:latin typeface="Calibri Light" panose="020F0302020204030204" pitchFamily="34" charset="0"/>
                <a:ea typeface="+mn-ea"/>
                <a:cs typeface="Calibri Light" panose="020F0302020204030204" pitchFamily="34" charset="0"/>
              </a:defRPr>
            </a:pPr>
            <a:endParaRPr lang="fr-FR" sz="1100" b="1" dirty="0">
              <a:latin typeface="+mj-lt"/>
            </a:endParaRPr>
          </a:p>
          <a:p>
            <a:pPr rtl="0">
              <a:defRPr sz="1400" b="0" i="0" u="none" strike="noStrike" kern="1200" spc="0" baseline="0">
                <a:solidFill>
                  <a:srgbClr val="000000">
                    <a:lumMod val="65000"/>
                    <a:lumOff val="35000"/>
                  </a:srgbClr>
                </a:solidFill>
                <a:latin typeface="Calibri Light" panose="020F0302020204030204" pitchFamily="34" charset="0"/>
                <a:ea typeface="+mn-ea"/>
                <a:cs typeface="Calibri Light" panose="020F0302020204030204" pitchFamily="34" charset="0"/>
              </a:defRPr>
            </a:pPr>
            <a:r>
              <a:rPr lang="fr-FR" sz="1100" i="1" dirty="0">
                <a:latin typeface="+mj-lt"/>
              </a:rPr>
              <a:t>Moyenne : 80 %</a:t>
            </a:r>
          </a:p>
          <a:p>
            <a:pPr rtl="0">
              <a:defRPr sz="1400" b="0" i="0" u="none" strike="noStrike" kern="1200" spc="0" baseline="0">
                <a:solidFill>
                  <a:srgbClr val="000000">
                    <a:lumMod val="65000"/>
                    <a:lumOff val="35000"/>
                  </a:srgbClr>
                </a:solidFill>
                <a:latin typeface="Calibri Light" panose="020F0302020204030204" pitchFamily="34" charset="0"/>
                <a:ea typeface="+mn-ea"/>
                <a:cs typeface="Calibri Light" panose="020F0302020204030204" pitchFamily="34" charset="0"/>
              </a:defRPr>
            </a:pPr>
            <a:r>
              <a:rPr lang="fr-FR" sz="1100" i="1" dirty="0">
                <a:latin typeface="+mj-lt"/>
              </a:rPr>
              <a:t>Médiane : 90 %</a:t>
            </a:r>
          </a:p>
        </p:txBody>
      </p:sp>
      <p:pic>
        <p:nvPicPr>
          <p:cNvPr id="10" name="Image 9">
            <a:extLst>
              <a:ext uri="{FF2B5EF4-FFF2-40B4-BE49-F238E27FC236}">
                <a16:creationId xmlns:a16="http://schemas.microsoft.com/office/drawing/2014/main" id="{685D5BD2-4EAC-1B0E-3940-CF2981F5FD4B}"/>
              </a:ext>
            </a:extLst>
          </p:cNvPr>
          <p:cNvPicPr>
            <a:picLocks noChangeAspect="1"/>
          </p:cNvPicPr>
          <p:nvPr/>
        </p:nvPicPr>
        <p:blipFill>
          <a:blip r:embed="rId3"/>
          <a:stretch>
            <a:fillRect/>
          </a:stretch>
        </p:blipFill>
        <p:spPr>
          <a:xfrm>
            <a:off x="212737" y="3310813"/>
            <a:ext cx="2621651" cy="1468226"/>
          </a:xfrm>
          <a:prstGeom prst="rect">
            <a:avLst/>
          </a:prstGeom>
        </p:spPr>
      </p:pic>
      <p:sp>
        <p:nvSpPr>
          <p:cNvPr id="12" name="ZoneTexte 11">
            <a:extLst>
              <a:ext uri="{FF2B5EF4-FFF2-40B4-BE49-F238E27FC236}">
                <a16:creationId xmlns:a16="http://schemas.microsoft.com/office/drawing/2014/main" id="{E83BF070-81BF-959D-9C91-5A891E8A5638}"/>
              </a:ext>
            </a:extLst>
          </p:cNvPr>
          <p:cNvSpPr txBox="1"/>
          <p:nvPr/>
        </p:nvSpPr>
        <p:spPr>
          <a:xfrm>
            <a:off x="168747" y="2718425"/>
            <a:ext cx="2645045" cy="431400"/>
          </a:xfrm>
          <a:prstGeom prst="rect">
            <a:avLst/>
          </a:prstGeom>
          <a:noFill/>
        </p:spPr>
        <p:txBody>
          <a:bodyPr wrap="square">
            <a:noAutofit/>
          </a:bodyPr>
          <a:lstStyle/>
          <a:p>
            <a:r>
              <a:rPr lang="fr-FR" sz="1100" dirty="0">
                <a:latin typeface="+mj-lt"/>
              </a:rPr>
              <a:t>Comment qualifieriez-vous </a:t>
            </a:r>
            <a:r>
              <a:rPr lang="fr-FR" sz="1100" b="1" dirty="0">
                <a:latin typeface="+mj-lt"/>
              </a:rPr>
              <a:t>AUJOURD’HUI</a:t>
            </a:r>
            <a:r>
              <a:rPr lang="fr-FR" sz="1100" dirty="0">
                <a:latin typeface="+mj-lt"/>
              </a:rPr>
              <a:t> la réponse à la demande de </a:t>
            </a:r>
            <a:r>
              <a:rPr lang="fr-FR" sz="1100">
                <a:latin typeface="+mj-lt"/>
              </a:rPr>
              <a:t>SNP sur votre </a:t>
            </a:r>
            <a:r>
              <a:rPr lang="fr-FR" sz="1100" dirty="0">
                <a:latin typeface="+mj-lt"/>
              </a:rPr>
              <a:t>territoire?</a:t>
            </a:r>
          </a:p>
        </p:txBody>
      </p:sp>
      <p:sp>
        <p:nvSpPr>
          <p:cNvPr id="13" name="ZoneTexte 12">
            <a:extLst>
              <a:ext uri="{FF2B5EF4-FFF2-40B4-BE49-F238E27FC236}">
                <a16:creationId xmlns:a16="http://schemas.microsoft.com/office/drawing/2014/main" id="{B149E5DC-EEE1-B354-79BB-ED3BC323F486}"/>
              </a:ext>
            </a:extLst>
          </p:cNvPr>
          <p:cNvSpPr txBox="1"/>
          <p:nvPr/>
        </p:nvSpPr>
        <p:spPr>
          <a:xfrm>
            <a:off x="3835400" y="2664047"/>
            <a:ext cx="2820314" cy="534760"/>
          </a:xfrm>
          <a:prstGeom prst="rect">
            <a:avLst/>
          </a:prstGeom>
          <a:noFill/>
        </p:spPr>
        <p:txBody>
          <a:bodyPr wrap="square">
            <a:noAutofit/>
          </a:bodyPr>
          <a:lstStyle/>
          <a:p>
            <a:r>
              <a:rPr lang="fr-FR" sz="1100" dirty="0">
                <a:latin typeface="+mj-lt"/>
              </a:rPr>
              <a:t>Comment évaluez-vous l’</a:t>
            </a:r>
            <a:r>
              <a:rPr lang="fr-FR" sz="1100" b="1" dirty="0">
                <a:latin typeface="+mj-lt"/>
              </a:rPr>
              <a:t>EVOLUTION</a:t>
            </a:r>
            <a:r>
              <a:rPr lang="fr-FR" sz="1100" dirty="0">
                <a:latin typeface="+mj-lt"/>
              </a:rPr>
              <a:t> de la réponse à la demande de SNP dans les 5 prochaines années sur votre territoire ?</a:t>
            </a:r>
          </a:p>
        </p:txBody>
      </p:sp>
      <p:pic>
        <p:nvPicPr>
          <p:cNvPr id="15" name="Image 14">
            <a:extLst>
              <a:ext uri="{FF2B5EF4-FFF2-40B4-BE49-F238E27FC236}">
                <a16:creationId xmlns:a16="http://schemas.microsoft.com/office/drawing/2014/main" id="{C7C2AEB7-D4FB-0D80-D958-FA8A9B7B5D76}"/>
              </a:ext>
            </a:extLst>
          </p:cNvPr>
          <p:cNvPicPr>
            <a:picLocks noChangeAspect="1"/>
          </p:cNvPicPr>
          <p:nvPr/>
        </p:nvPicPr>
        <p:blipFill>
          <a:blip r:embed="rId4"/>
          <a:stretch>
            <a:fillRect/>
          </a:stretch>
        </p:blipFill>
        <p:spPr>
          <a:xfrm>
            <a:off x="3915033" y="3281675"/>
            <a:ext cx="2703780" cy="1483501"/>
          </a:xfrm>
          <a:prstGeom prst="rect">
            <a:avLst/>
          </a:prstGeom>
        </p:spPr>
      </p:pic>
      <p:pic>
        <p:nvPicPr>
          <p:cNvPr id="18" name="Graphique 17" descr="Flèche : droite contour">
            <a:extLst>
              <a:ext uri="{FF2B5EF4-FFF2-40B4-BE49-F238E27FC236}">
                <a16:creationId xmlns:a16="http://schemas.microsoft.com/office/drawing/2014/main" id="{97738DCC-8BFB-A139-C9E9-557E2F171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3073308" y="3285333"/>
            <a:ext cx="582208" cy="417909"/>
          </a:xfrm>
          <a:prstGeom prst="rect">
            <a:avLst/>
          </a:prstGeom>
        </p:spPr>
      </p:pic>
      <p:sp>
        <p:nvSpPr>
          <p:cNvPr id="19" name="ZoneTexte 18">
            <a:extLst>
              <a:ext uri="{FF2B5EF4-FFF2-40B4-BE49-F238E27FC236}">
                <a16:creationId xmlns:a16="http://schemas.microsoft.com/office/drawing/2014/main" id="{7FB7B798-FEEC-16FC-7B50-4D50C9850100}"/>
              </a:ext>
            </a:extLst>
          </p:cNvPr>
          <p:cNvSpPr txBox="1"/>
          <p:nvPr/>
        </p:nvSpPr>
        <p:spPr>
          <a:xfrm>
            <a:off x="2813792" y="3789768"/>
            <a:ext cx="1101241" cy="1015663"/>
          </a:xfrm>
          <a:prstGeom prst="rect">
            <a:avLst/>
          </a:prstGeom>
          <a:noFill/>
        </p:spPr>
        <p:txBody>
          <a:bodyPr wrap="square" rtlCol="0">
            <a:spAutoFit/>
          </a:bodyPr>
          <a:lstStyle/>
          <a:p>
            <a:pPr algn="ctr"/>
            <a:r>
              <a:rPr lang="fr-FR" sz="1000" dirty="0">
                <a:latin typeface="+mj-lt"/>
              </a:rPr>
              <a:t>Une réponse qui n’est pas ressentie comme satisfaisante et qui semble se  dégrader</a:t>
            </a:r>
          </a:p>
        </p:txBody>
      </p:sp>
      <p:sp>
        <p:nvSpPr>
          <p:cNvPr id="14" name="ZoneTexte 13">
            <a:extLst>
              <a:ext uri="{FF2B5EF4-FFF2-40B4-BE49-F238E27FC236}">
                <a16:creationId xmlns:a16="http://schemas.microsoft.com/office/drawing/2014/main" id="{2EFA4C1A-596F-1A16-CE07-C1AB5E2C82A8}"/>
              </a:ext>
            </a:extLst>
          </p:cNvPr>
          <p:cNvSpPr txBox="1"/>
          <p:nvPr/>
        </p:nvSpPr>
        <p:spPr>
          <a:xfrm>
            <a:off x="488808" y="6700000"/>
            <a:ext cx="1374458" cy="1569660"/>
          </a:xfrm>
          <a:prstGeom prst="rect">
            <a:avLst/>
          </a:prstGeom>
          <a:noFill/>
        </p:spPr>
        <p:txBody>
          <a:bodyPr wrap="square">
            <a:spAutoFit/>
          </a:bodyPr>
          <a:lstStyle/>
          <a:p>
            <a:r>
              <a:rPr lang="fr-FR" sz="1200" dirty="0">
                <a:solidFill>
                  <a:srgbClr val="009BAF"/>
                </a:solidFill>
                <a:latin typeface="+mj-lt"/>
              </a:rPr>
              <a:t>Principales difficultés rencontrées dans la prise en charge des demandes de rendez-vous de SNP sur les territoires ?</a:t>
            </a:r>
          </a:p>
        </p:txBody>
      </p:sp>
      <p:pic>
        <p:nvPicPr>
          <p:cNvPr id="17" name="Image 16">
            <a:extLst>
              <a:ext uri="{FF2B5EF4-FFF2-40B4-BE49-F238E27FC236}">
                <a16:creationId xmlns:a16="http://schemas.microsoft.com/office/drawing/2014/main" id="{A813A9C4-BD0F-87DE-2274-71AC6CE136CE}"/>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flipH="1">
            <a:off x="312358" y="6428394"/>
            <a:ext cx="355223" cy="269900"/>
          </a:xfrm>
          <a:prstGeom prst="rect">
            <a:avLst/>
          </a:prstGeom>
        </p:spPr>
      </p:pic>
      <p:sp>
        <p:nvSpPr>
          <p:cNvPr id="20" name="ZoneTexte 19">
            <a:extLst>
              <a:ext uri="{FF2B5EF4-FFF2-40B4-BE49-F238E27FC236}">
                <a16:creationId xmlns:a16="http://schemas.microsoft.com/office/drawing/2014/main" id="{CBB22788-A53E-346F-0DA0-8CEBD13167A5}"/>
              </a:ext>
            </a:extLst>
          </p:cNvPr>
          <p:cNvSpPr txBox="1"/>
          <p:nvPr/>
        </p:nvSpPr>
        <p:spPr>
          <a:xfrm>
            <a:off x="1856281" y="5509863"/>
            <a:ext cx="4938946" cy="3983142"/>
          </a:xfrm>
          <a:prstGeom prst="rect">
            <a:avLst/>
          </a:prstGeom>
          <a:noFill/>
        </p:spPr>
        <p:txBody>
          <a:bodyPr wrap="square">
            <a:spAutoFit/>
          </a:bodyPr>
          <a:lstStyle/>
          <a:p>
            <a:pPr marL="130596" indent="-130596">
              <a:spcAft>
                <a:spcPts val="100"/>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Population hétérogène avec degrés de ressentis très différents </a:t>
            </a:r>
          </a:p>
          <a:p>
            <a:pPr marL="130596" indent="-130596">
              <a:spcAft>
                <a:spcPts val="100"/>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Lenteur de la mise en place du SAS et son financement</a:t>
            </a:r>
          </a:p>
          <a:p>
            <a:pPr marL="130596" indent="-130596">
              <a:spcAft>
                <a:spcPts val="100"/>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La mauvaise humeur des patients qui s’en prennent à la secrétaire, voulant être servis immédiatement. </a:t>
            </a:r>
          </a:p>
          <a:p>
            <a:pPr marL="130596" indent="-130596">
              <a:spcAft>
                <a:spcPts val="100"/>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Le nombre insuffisant d'effecteurs, et le fait qu'augmenter le nombre </a:t>
            </a:r>
            <a:r>
              <a:rPr lang="fr-FR" sz="1100">
                <a:latin typeface="Calibri Light" panose="020F0302020204030204" pitchFamily="34" charset="0"/>
                <a:ea typeface="Calibri" panose="020F0502020204030204" pitchFamily="34" charset="0"/>
                <a:cs typeface="Calibri Light" panose="020F0302020204030204" pitchFamily="34" charset="0"/>
              </a:rPr>
              <a:t>de consultations </a:t>
            </a:r>
            <a:r>
              <a:rPr lang="fr-FR" sz="1100" dirty="0">
                <a:latin typeface="Calibri Light" panose="020F0302020204030204" pitchFamily="34" charset="0"/>
                <a:ea typeface="Calibri" panose="020F0502020204030204" pitchFamily="34" charset="0"/>
                <a:cs typeface="Calibri Light" panose="020F0302020204030204" pitchFamily="34" charset="0"/>
              </a:rPr>
              <a:t>SNP diminue de fait le nombre </a:t>
            </a:r>
            <a:r>
              <a:rPr lang="fr-FR" sz="1100">
                <a:latin typeface="Calibri Light" panose="020F0302020204030204" pitchFamily="34" charset="0"/>
                <a:ea typeface="Calibri" panose="020F0502020204030204" pitchFamily="34" charset="0"/>
                <a:cs typeface="Calibri Light" panose="020F0302020204030204" pitchFamily="34" charset="0"/>
              </a:rPr>
              <a:t>de consultations </a:t>
            </a:r>
            <a:r>
              <a:rPr lang="fr-FR" sz="1100" dirty="0">
                <a:latin typeface="Calibri Light" panose="020F0302020204030204" pitchFamily="34" charset="0"/>
                <a:ea typeface="Calibri" panose="020F0502020204030204" pitchFamily="34" charset="0"/>
                <a:cs typeface="Calibri Light" panose="020F0302020204030204" pitchFamily="34" charset="0"/>
              </a:rPr>
              <a:t>pour les autres motifs.</a:t>
            </a:r>
          </a:p>
          <a:p>
            <a:pPr marL="130596" indent="-130596">
              <a:spcAft>
                <a:spcPts val="100"/>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L'organisation individuelle de certains médecins</a:t>
            </a:r>
          </a:p>
          <a:p>
            <a:pPr marL="130596" indent="-130596">
              <a:spcAft>
                <a:spcPts val="100"/>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Fédérer les professionnels de santé à participer aux SNP</a:t>
            </a:r>
          </a:p>
          <a:p>
            <a:pPr marL="130596" indent="-130596">
              <a:spcAft>
                <a:spcPts val="100"/>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La surcharge de travail de certains médecins et l’absence de </a:t>
            </a:r>
            <a:r>
              <a:rPr lang="fr-FR" sz="1050" dirty="0">
                <a:latin typeface="Calibri Light" panose="020F0302020204030204" pitchFamily="34" charset="0"/>
                <a:ea typeface="Calibri" panose="020F0502020204030204" pitchFamily="34" charset="0"/>
                <a:cs typeface="Calibri Light" panose="020F0302020204030204" pitchFamily="34" charset="0"/>
              </a:rPr>
              <a:t>collaboration</a:t>
            </a:r>
            <a:r>
              <a:rPr lang="fr-FR" sz="1100" dirty="0">
                <a:latin typeface="Calibri Light" panose="020F0302020204030204" pitchFamily="34" charset="0"/>
                <a:ea typeface="Calibri" panose="020F0502020204030204" pitchFamily="34" charset="0"/>
                <a:cs typeface="Calibri Light" panose="020F0302020204030204" pitchFamily="34" charset="0"/>
              </a:rPr>
              <a:t> de certains acteurs</a:t>
            </a:r>
          </a:p>
          <a:p>
            <a:pPr marL="130596" indent="-130596">
              <a:spcAft>
                <a:spcPts val="100"/>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Régulation médicale</a:t>
            </a:r>
          </a:p>
          <a:p>
            <a:pPr marL="130596" indent="-130596">
              <a:spcAft>
                <a:spcPts val="100"/>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Du temps pour expliquer et organiser </a:t>
            </a:r>
          </a:p>
          <a:p>
            <a:pPr marL="130596" indent="-130596">
              <a:spcAft>
                <a:spcPts val="100"/>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La lourdeur administrative de la mise en place d'une CPTS alors que les professionnels sont prêts à s'organiser et à expérimenter, pas de moyens jusqu'à la signature.</a:t>
            </a:r>
          </a:p>
          <a:p>
            <a:pPr marL="130596" indent="-130596">
              <a:spcAft>
                <a:spcPts val="100"/>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Surconsommation médicale parfois </a:t>
            </a:r>
          </a:p>
          <a:p>
            <a:pPr marL="130596" indent="-130596">
              <a:spcAft>
                <a:spcPts val="100"/>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Communication et concertation encore nécessaire pour mettre en place l'organisation propre de la CPTS. </a:t>
            </a:r>
          </a:p>
          <a:p>
            <a:pPr marL="130596" indent="-130596">
              <a:spcAft>
                <a:spcPts val="100"/>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Pas assez de ressources médicales et les patients qui n'honorent pas les RDV</a:t>
            </a:r>
          </a:p>
          <a:p>
            <a:pPr marL="130596" indent="-130596">
              <a:spcAft>
                <a:spcPts val="100"/>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Les demandes de patients sans médecin traitant qui ne relèvent pas des SNP mais sont prises en charge dans ce cadre faute de solution alternative.</a:t>
            </a:r>
          </a:p>
        </p:txBody>
      </p:sp>
      <p:sp>
        <p:nvSpPr>
          <p:cNvPr id="22" name="Ellipse 21">
            <a:extLst>
              <a:ext uri="{FF2B5EF4-FFF2-40B4-BE49-F238E27FC236}">
                <a16:creationId xmlns:a16="http://schemas.microsoft.com/office/drawing/2014/main" id="{67845DCB-F7A2-7B9F-B41A-AF0C8364CA25}"/>
              </a:ext>
            </a:extLst>
          </p:cNvPr>
          <p:cNvSpPr/>
          <p:nvPr/>
        </p:nvSpPr>
        <p:spPr>
          <a:xfrm>
            <a:off x="236124" y="5482585"/>
            <a:ext cx="167062" cy="168796"/>
          </a:xfrm>
          <a:prstGeom prst="ellipse">
            <a:avLst/>
          </a:prstGeom>
          <a:solidFill>
            <a:srgbClr val="009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23" name="ZoneTexte 22">
            <a:extLst>
              <a:ext uri="{FF2B5EF4-FFF2-40B4-BE49-F238E27FC236}">
                <a16:creationId xmlns:a16="http://schemas.microsoft.com/office/drawing/2014/main" id="{ECA80FEF-52BB-AB49-6920-BBC797DB091F}"/>
              </a:ext>
            </a:extLst>
          </p:cNvPr>
          <p:cNvSpPr txBox="1"/>
          <p:nvPr/>
        </p:nvSpPr>
        <p:spPr>
          <a:xfrm>
            <a:off x="319655" y="5618420"/>
            <a:ext cx="725897" cy="261610"/>
          </a:xfrm>
          <a:prstGeom prst="rect">
            <a:avLst/>
          </a:prstGeom>
          <a:noFill/>
          <a:ln>
            <a:solidFill>
              <a:schemeClr val="tx1"/>
            </a:solidFill>
          </a:ln>
        </p:spPr>
        <p:txBody>
          <a:bodyPr wrap="square" rtlCol="0">
            <a:spAutoFit/>
          </a:bodyPr>
          <a:lstStyle/>
          <a:p>
            <a:r>
              <a:rPr lang="fr-FR" sz="1100" dirty="0">
                <a:latin typeface="+mj-lt"/>
              </a:rPr>
              <a:t>Verbatim</a:t>
            </a:r>
          </a:p>
        </p:txBody>
      </p:sp>
      <p:sp>
        <p:nvSpPr>
          <p:cNvPr id="24" name="ZoneTexte 23">
            <a:extLst>
              <a:ext uri="{FF2B5EF4-FFF2-40B4-BE49-F238E27FC236}">
                <a16:creationId xmlns:a16="http://schemas.microsoft.com/office/drawing/2014/main" id="{D2D92015-7DC1-3AAA-769A-2F89BB3CCC4B}"/>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25" name="Espace réservé du numéro de diapositive 34">
            <a:extLst>
              <a:ext uri="{FF2B5EF4-FFF2-40B4-BE49-F238E27FC236}">
                <a16:creationId xmlns:a16="http://schemas.microsoft.com/office/drawing/2014/main" id="{1B6DB649-9E26-7D6F-83DD-4AE7CE921FEA}"/>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29</a:t>
            </a:fld>
            <a:endParaRPr lang="fr-FR">
              <a:solidFill>
                <a:schemeClr val="bg1"/>
              </a:solidFill>
            </a:endParaRPr>
          </a:p>
        </p:txBody>
      </p:sp>
      <p:graphicFrame>
        <p:nvGraphicFramePr>
          <p:cNvPr id="2" name="Graphique 1">
            <a:extLst>
              <a:ext uri="{FF2B5EF4-FFF2-40B4-BE49-F238E27FC236}">
                <a16:creationId xmlns:a16="http://schemas.microsoft.com/office/drawing/2014/main" id="{2C126025-6AD8-F13C-A41E-0643B713F852}"/>
              </a:ext>
            </a:extLst>
          </p:cNvPr>
          <p:cNvGraphicFramePr>
            <a:graphicFrameLocks/>
          </p:cNvGraphicFramePr>
          <p:nvPr>
            <p:extLst>
              <p:ext uri="{D42A27DB-BD31-4B8C-83A1-F6EECF244321}">
                <p14:modId xmlns:p14="http://schemas.microsoft.com/office/powerpoint/2010/main" val="3401832435"/>
              </p:ext>
            </p:extLst>
          </p:nvPr>
        </p:nvGraphicFramePr>
        <p:xfrm>
          <a:off x="168747" y="170797"/>
          <a:ext cx="4234226" cy="2159122"/>
        </p:xfrm>
        <a:graphic>
          <a:graphicData uri="http://schemas.openxmlformats.org/drawingml/2006/chart">
            <c:chart xmlns:c="http://schemas.openxmlformats.org/drawingml/2006/chart" xmlns:r="http://schemas.openxmlformats.org/officeDocument/2006/relationships" r:id="rId8"/>
          </a:graphicData>
        </a:graphic>
      </p:graphicFrame>
      <p:sp>
        <p:nvSpPr>
          <p:cNvPr id="3" name="ZoneTexte 2">
            <a:extLst>
              <a:ext uri="{FF2B5EF4-FFF2-40B4-BE49-F238E27FC236}">
                <a16:creationId xmlns:a16="http://schemas.microsoft.com/office/drawing/2014/main" id="{885E9D3E-B330-23B6-D94F-D128B5932F02}"/>
              </a:ext>
            </a:extLst>
          </p:cNvPr>
          <p:cNvSpPr txBox="1"/>
          <p:nvPr/>
        </p:nvSpPr>
        <p:spPr>
          <a:xfrm>
            <a:off x="236124" y="297973"/>
            <a:ext cx="661020" cy="507831"/>
          </a:xfrm>
          <a:prstGeom prst="rect">
            <a:avLst/>
          </a:prstGeom>
          <a:solidFill>
            <a:schemeClr val="bg1"/>
          </a:solidFill>
        </p:spPr>
        <p:txBody>
          <a:bodyPr wrap="square" rtlCol="0">
            <a:spAutoFit/>
          </a:bodyPr>
          <a:lstStyle/>
          <a:p>
            <a:r>
              <a:rPr lang="fr-FR" sz="900" dirty="0">
                <a:solidFill>
                  <a:srgbClr val="009BAF"/>
                </a:solidFill>
                <a:latin typeface="Calibri Light" panose="020F0302020204030204" pitchFamily="34" charset="0"/>
                <a:cs typeface="Calibri Light" panose="020F0302020204030204" pitchFamily="34" charset="0"/>
              </a:rPr>
              <a:t>Réponse en moins 24h</a:t>
            </a:r>
          </a:p>
        </p:txBody>
      </p:sp>
      <p:cxnSp>
        <p:nvCxnSpPr>
          <p:cNvPr id="6" name="Connecteur droit avec flèche 5">
            <a:extLst>
              <a:ext uri="{FF2B5EF4-FFF2-40B4-BE49-F238E27FC236}">
                <a16:creationId xmlns:a16="http://schemas.microsoft.com/office/drawing/2014/main" id="{DEBE0853-4F93-25B7-38F8-5A86C9F92A1C}"/>
              </a:ext>
            </a:extLst>
          </p:cNvPr>
          <p:cNvCxnSpPr>
            <a:cxnSpLocks/>
          </p:cNvCxnSpPr>
          <p:nvPr/>
        </p:nvCxnSpPr>
        <p:spPr>
          <a:xfrm flipV="1">
            <a:off x="403186" y="805804"/>
            <a:ext cx="0" cy="461297"/>
          </a:xfrm>
          <a:prstGeom prst="straightConnector1">
            <a:avLst/>
          </a:prstGeom>
          <a:ln w="38100">
            <a:solidFill>
              <a:srgbClr val="009BAF"/>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BE9ACBB3-5FB5-837D-CF85-D1487AD9D562}"/>
              </a:ext>
            </a:extLst>
          </p:cNvPr>
          <p:cNvSpPr txBox="1"/>
          <p:nvPr/>
        </p:nvSpPr>
        <p:spPr>
          <a:xfrm>
            <a:off x="4842300" y="4976231"/>
            <a:ext cx="1101241" cy="400110"/>
          </a:xfrm>
          <a:prstGeom prst="rect">
            <a:avLst/>
          </a:prstGeom>
          <a:noFill/>
        </p:spPr>
        <p:txBody>
          <a:bodyPr wrap="square" rtlCol="0">
            <a:spAutoFit/>
          </a:bodyPr>
          <a:lstStyle/>
          <a:p>
            <a:pPr algn="ctr"/>
            <a:r>
              <a:rPr lang="fr-FR" sz="1000" dirty="0">
                <a:solidFill>
                  <a:srgbClr val="009BAF"/>
                </a:solidFill>
                <a:latin typeface="+mj-lt"/>
              </a:rPr>
              <a:t>La CPTS un levier d’amélioration ?</a:t>
            </a:r>
          </a:p>
        </p:txBody>
      </p:sp>
      <p:pic>
        <p:nvPicPr>
          <p:cNvPr id="11" name="Graphique 10" descr="Ligne fléchée : incurvée dans le sens des aiguilles d’une montre avec un remplissage uni">
            <a:extLst>
              <a:ext uri="{FF2B5EF4-FFF2-40B4-BE49-F238E27FC236}">
                <a16:creationId xmlns:a16="http://schemas.microsoft.com/office/drawing/2014/main" id="{E6D0DA15-10D5-481C-5A01-A4E06DE0FD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541925">
            <a:off x="5860667" y="4862498"/>
            <a:ext cx="356248" cy="356248"/>
          </a:xfrm>
          <a:prstGeom prst="rect">
            <a:avLst/>
          </a:prstGeom>
        </p:spPr>
      </p:pic>
    </p:spTree>
    <p:extLst>
      <p:ext uri="{BB962C8B-B14F-4D97-AF65-F5344CB8AC3E}">
        <p14:creationId xmlns:p14="http://schemas.microsoft.com/office/powerpoint/2010/main" val="1038384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712A0C9-8BAC-6C9E-A6D7-7DD5087D192E}"/>
              </a:ext>
            </a:extLst>
          </p:cNvPr>
          <p:cNvPicPr>
            <a:picLocks noChangeAspect="1"/>
          </p:cNvPicPr>
          <p:nvPr/>
        </p:nvPicPr>
        <p:blipFill rotWithShape="1">
          <a:blip r:embed="rId2">
            <a:duotone>
              <a:schemeClr val="accent3">
                <a:shade val="45000"/>
                <a:satMod val="135000"/>
              </a:schemeClr>
              <a:prstClr val="white"/>
            </a:duotone>
          </a:blip>
          <a:srcRect l="10731" r="5450"/>
          <a:stretch/>
        </p:blipFill>
        <p:spPr>
          <a:xfrm>
            <a:off x="0" y="6508623"/>
            <a:ext cx="3835012" cy="2998387"/>
          </a:xfrm>
          <a:prstGeom prst="rect">
            <a:avLst/>
          </a:prstGeom>
        </p:spPr>
      </p:pic>
      <p:sp>
        <p:nvSpPr>
          <p:cNvPr id="4" name="Zone de texte 76">
            <a:extLst>
              <a:ext uri="{FF2B5EF4-FFF2-40B4-BE49-F238E27FC236}">
                <a16:creationId xmlns:a16="http://schemas.microsoft.com/office/drawing/2014/main" id="{DA97B2D3-39DC-B08B-6EE2-26A2BA86EEEB}"/>
              </a:ext>
            </a:extLst>
          </p:cNvPr>
          <p:cNvSpPr txBox="1"/>
          <p:nvPr/>
        </p:nvSpPr>
        <p:spPr>
          <a:xfrm>
            <a:off x="2497702" y="1404277"/>
            <a:ext cx="3760198" cy="5715187"/>
          </a:xfrm>
          <a:prstGeom prst="rect">
            <a:avLst/>
          </a:prstGeom>
          <a:noFill/>
          <a:ln w="6350">
            <a:noFill/>
          </a:ln>
        </p:spPr>
        <p:txBody>
          <a:bodyPr rot="0" spcFirstLastPara="0" vert="horz" wrap="square" lIns="41791" tIns="20896" rIns="41791" bIns="20896" numCol="1" spcCol="0" rtlCol="0" fromWordArt="0" anchor="t" anchorCtr="0" forceAA="0" compatLnSpc="1">
            <a:prstTxWarp prst="textNoShape">
              <a:avLst/>
            </a:prstTxWarp>
            <a:noAutofit/>
          </a:bodyPr>
          <a:lstStyle/>
          <a:p>
            <a:pPr marL="208955"/>
            <a:r>
              <a:rPr lang="fr-FR" sz="1050" dirty="0">
                <a:latin typeface="+mj-lt"/>
                <a:ea typeface="Calibri" panose="020F0502020204030204" pitchFamily="34" charset="0"/>
                <a:cs typeface="Times New Roman" panose="02020603050405020304" pitchFamily="18" charset="0"/>
              </a:rPr>
              <a:t> </a:t>
            </a:r>
          </a:p>
          <a:p>
            <a:pPr algn="just">
              <a:spcAft>
                <a:spcPts val="275"/>
              </a:spcAft>
            </a:pPr>
            <a:r>
              <a:rPr lang="fr-FR" sz="1050" b="1" dirty="0">
                <a:solidFill>
                  <a:srgbClr val="009BAF"/>
                </a:solidFill>
                <a:latin typeface="+mj-lt"/>
                <a:ea typeface="Calibri" panose="020F0502020204030204" pitchFamily="34" charset="0"/>
                <a:cs typeface="Times New Roman" panose="02020603050405020304" pitchFamily="18" charset="0"/>
              </a:rPr>
              <a:t>Olivier </a:t>
            </a:r>
            <a:r>
              <a:rPr lang="fr-FR" sz="1050" b="1" cap="all" dirty="0">
                <a:solidFill>
                  <a:srgbClr val="009BAF"/>
                </a:solidFill>
                <a:latin typeface="+mj-lt"/>
                <a:ea typeface="Calibri" panose="020F0502020204030204" pitchFamily="34" charset="0"/>
                <a:cs typeface="Times New Roman" panose="02020603050405020304" pitchFamily="18" charset="0"/>
              </a:rPr>
              <a:t>Darreye</a:t>
            </a:r>
            <a:r>
              <a:rPr lang="fr-FR" sz="1050" b="1" dirty="0">
                <a:solidFill>
                  <a:srgbClr val="009BAF"/>
                </a:solidFill>
                <a:latin typeface="+mj-lt"/>
                <a:ea typeface="Calibri" panose="020F0502020204030204" pitchFamily="34" charset="0"/>
                <a:cs typeface="Times New Roman" panose="02020603050405020304" pitchFamily="18" charset="0"/>
              </a:rPr>
              <a:t> – </a:t>
            </a:r>
            <a:r>
              <a:rPr lang="fr-FR" sz="1050" dirty="0">
                <a:solidFill>
                  <a:srgbClr val="009BAF"/>
                </a:solidFill>
                <a:latin typeface="+mj-lt"/>
                <a:ea typeface="Calibri" panose="020F0502020204030204" pitchFamily="34" charset="0"/>
                <a:cs typeface="Times New Roman" panose="02020603050405020304" pitchFamily="18" charset="0"/>
              </a:rPr>
              <a:t>Médecin Généraliste, Président de la CPTS Nord du Lot et coordinateur de la commission organisation territoriale de l’URPS – REFERENT DU GROUPE DE TRAVAIL,</a:t>
            </a:r>
          </a:p>
          <a:p>
            <a:pPr algn="just">
              <a:spcAft>
                <a:spcPts val="275"/>
              </a:spcAft>
            </a:pPr>
            <a:endParaRPr lang="fr-FR" sz="1050" b="1" dirty="0">
              <a:latin typeface="+mj-lt"/>
              <a:ea typeface="Calibri" panose="020F0502020204030204" pitchFamily="34" charset="0"/>
              <a:cs typeface="Times New Roman" panose="02020603050405020304" pitchFamily="18" charset="0"/>
            </a:endParaRPr>
          </a:p>
          <a:p>
            <a:pPr algn="just">
              <a:spcAft>
                <a:spcPts val="275"/>
              </a:spcAft>
            </a:pPr>
            <a:r>
              <a:rPr lang="fr-FR" sz="1050" b="1" dirty="0">
                <a:latin typeface="+mj-lt"/>
                <a:ea typeface="Calibri" panose="020F0502020204030204" pitchFamily="34" charset="0"/>
                <a:cs typeface="Times New Roman" panose="02020603050405020304" pitchFamily="18" charset="0"/>
              </a:rPr>
              <a:t>Margot BAYART</a:t>
            </a:r>
            <a:r>
              <a:rPr lang="fr-FR" sz="1050" dirty="0">
                <a:latin typeface="+mj-lt"/>
                <a:ea typeface="Calibri" panose="020F0502020204030204" pitchFamily="34" charset="0"/>
                <a:cs typeface="Times New Roman" panose="02020603050405020304" pitchFamily="18" charset="0"/>
              </a:rPr>
              <a:t> – Médecin Généraliste, Présidente de la CPTS Centre Tarn et coordinatrice des groupes de travail de la commission organisation territoriale de l’URPS, </a:t>
            </a:r>
          </a:p>
          <a:p>
            <a:pPr algn="just">
              <a:spcAft>
                <a:spcPts val="275"/>
              </a:spcAft>
            </a:pPr>
            <a:r>
              <a:rPr lang="fr-FR" sz="1050" b="1" dirty="0">
                <a:latin typeface="+mj-lt"/>
                <a:ea typeface="Calibri" panose="020F0502020204030204" pitchFamily="34" charset="0"/>
                <a:cs typeface="Times New Roman" panose="02020603050405020304" pitchFamily="18" charset="0"/>
              </a:rPr>
              <a:t>Anne BLANDINO-PAULIN</a:t>
            </a:r>
            <a:r>
              <a:rPr lang="fr-FR" sz="1050" dirty="0">
                <a:latin typeface="+mj-lt"/>
                <a:ea typeface="Calibri" panose="020F0502020204030204" pitchFamily="34" charset="0"/>
                <a:cs typeface="Times New Roman" panose="02020603050405020304" pitchFamily="18" charset="0"/>
              </a:rPr>
              <a:t> – Médecin Généraliste</a:t>
            </a:r>
          </a:p>
          <a:p>
            <a:pPr algn="just">
              <a:spcAft>
                <a:spcPts val="275"/>
              </a:spcAft>
            </a:pPr>
            <a:r>
              <a:rPr lang="fr-FR" sz="1050" b="1" dirty="0">
                <a:latin typeface="+mj-lt"/>
                <a:ea typeface="Calibri" panose="020F0502020204030204" pitchFamily="34" charset="0"/>
                <a:cs typeface="Times New Roman" panose="02020603050405020304" pitchFamily="18" charset="0"/>
              </a:rPr>
              <a:t>Audrey BORRAS</a:t>
            </a:r>
            <a:r>
              <a:rPr lang="fr-FR" sz="1050" dirty="0">
                <a:latin typeface="+mj-lt"/>
                <a:ea typeface="Calibri" panose="020F0502020204030204" pitchFamily="34" charset="0"/>
                <a:cs typeface="Times New Roman" panose="02020603050405020304" pitchFamily="18" charset="0"/>
              </a:rPr>
              <a:t> – Médecin Généraliste, Présidente de la CPTS du Grand Narbonne</a:t>
            </a:r>
          </a:p>
          <a:p>
            <a:pPr algn="just">
              <a:spcAft>
                <a:spcPts val="275"/>
              </a:spcAft>
            </a:pPr>
            <a:r>
              <a:rPr lang="fr-FR" sz="1050" b="1" dirty="0">
                <a:latin typeface="+mj-lt"/>
                <a:ea typeface="Calibri" panose="020F0502020204030204" pitchFamily="34" charset="0"/>
                <a:cs typeface="Times New Roman" panose="02020603050405020304" pitchFamily="18" charset="0"/>
              </a:rPr>
              <a:t>Jean-Marc CASTADERE</a:t>
            </a:r>
            <a:r>
              <a:rPr lang="fr-FR" sz="1050" dirty="0">
                <a:latin typeface="+mj-lt"/>
                <a:ea typeface="Calibri" panose="020F0502020204030204" pitchFamily="34" charset="0"/>
                <a:cs typeface="Times New Roman" panose="02020603050405020304" pitchFamily="18" charset="0"/>
              </a:rPr>
              <a:t> – Médecin Généraliste, Président de la CPTS Sud Est Gersois et coordonnateur de la commission organisation des soins de l’URPS, Président de la </a:t>
            </a:r>
            <a:r>
              <a:rPr lang="fr-FR" sz="1050" dirty="0" err="1">
                <a:latin typeface="+mj-lt"/>
                <a:ea typeface="Calibri" panose="020F0502020204030204" pitchFamily="34" charset="0"/>
                <a:cs typeface="Times New Roman" panose="02020603050405020304" pitchFamily="18" charset="0"/>
              </a:rPr>
              <a:t>FARMOc</a:t>
            </a:r>
            <a:endParaRPr lang="fr-FR" sz="1050" dirty="0">
              <a:latin typeface="+mj-lt"/>
              <a:ea typeface="Calibri" panose="020F0502020204030204" pitchFamily="34" charset="0"/>
              <a:cs typeface="Times New Roman" panose="02020603050405020304" pitchFamily="18" charset="0"/>
            </a:endParaRPr>
          </a:p>
          <a:p>
            <a:pPr algn="just">
              <a:spcAft>
                <a:spcPts val="275"/>
              </a:spcAft>
            </a:pPr>
            <a:r>
              <a:rPr lang="fr-FR" sz="1050" b="1" dirty="0">
                <a:latin typeface="+mj-lt"/>
                <a:ea typeface="Calibri" panose="020F0502020204030204" pitchFamily="34" charset="0"/>
                <a:cs typeface="Times New Roman" panose="02020603050405020304" pitchFamily="18" charset="0"/>
              </a:rPr>
              <a:t>Cyrille CHAUGNE</a:t>
            </a:r>
            <a:r>
              <a:rPr lang="fr-FR" sz="1050" dirty="0">
                <a:latin typeface="+mj-lt"/>
                <a:ea typeface="Calibri" panose="020F0502020204030204" pitchFamily="34" charset="0"/>
                <a:cs typeface="Times New Roman" panose="02020603050405020304" pitchFamily="18" charset="0"/>
              </a:rPr>
              <a:t> – Médecin Généraliste – SOS médecins, Président de l’association CPTS Toulouse Rive Gauche et pilote du SAS 31, Président de l’ARMLSNP31, </a:t>
            </a:r>
          </a:p>
          <a:p>
            <a:pPr algn="just">
              <a:spcAft>
                <a:spcPts val="275"/>
              </a:spcAft>
            </a:pPr>
            <a:r>
              <a:rPr lang="fr-FR" sz="1050" b="1" dirty="0">
                <a:latin typeface="+mj-lt"/>
                <a:ea typeface="Calibri" panose="020F0502020204030204" pitchFamily="34" charset="0"/>
                <a:cs typeface="Times New Roman" panose="02020603050405020304" pitchFamily="18" charset="0"/>
              </a:rPr>
              <a:t>Théophile COMBES</a:t>
            </a:r>
            <a:r>
              <a:rPr lang="fr-FR" sz="1050" dirty="0">
                <a:latin typeface="+mj-lt"/>
                <a:ea typeface="Calibri" panose="020F0502020204030204" pitchFamily="34" charset="0"/>
                <a:cs typeface="Times New Roman" panose="02020603050405020304" pitchFamily="18" charset="0"/>
              </a:rPr>
              <a:t> – Médecin Généraliste, Président de la CPTS Grand Gaillacois, et coordonnateur de la commission parcours des soins de l’URPS,</a:t>
            </a:r>
          </a:p>
          <a:p>
            <a:pPr algn="just">
              <a:spcAft>
                <a:spcPts val="275"/>
              </a:spcAft>
            </a:pPr>
            <a:r>
              <a:rPr lang="fr-FR" sz="1050" b="1" dirty="0">
                <a:latin typeface="+mj-lt"/>
                <a:ea typeface="Calibri" panose="020F0502020204030204" pitchFamily="34" charset="0"/>
                <a:cs typeface="Times New Roman" panose="02020603050405020304" pitchFamily="18" charset="0"/>
              </a:rPr>
              <a:t>François ESCAT</a:t>
            </a:r>
            <a:r>
              <a:rPr lang="fr-FR" sz="1050" dirty="0">
                <a:latin typeface="+mj-lt"/>
                <a:ea typeface="Calibri" panose="020F0502020204030204" pitchFamily="34" charset="0"/>
                <a:cs typeface="Times New Roman" panose="02020603050405020304" pitchFamily="18" charset="0"/>
              </a:rPr>
              <a:t> – Médecin Généraliste, urgentiste clinique d’Occitanie, Régulateur SAS 31</a:t>
            </a:r>
          </a:p>
          <a:p>
            <a:pPr algn="just">
              <a:spcAft>
                <a:spcPts val="275"/>
              </a:spcAft>
            </a:pPr>
            <a:r>
              <a:rPr lang="fr-FR" sz="1050" b="1" dirty="0">
                <a:latin typeface="+mj-lt"/>
                <a:ea typeface="Calibri" panose="020F0502020204030204" pitchFamily="34" charset="0"/>
                <a:cs typeface="Times New Roman" panose="02020603050405020304" pitchFamily="18" charset="0"/>
              </a:rPr>
              <a:t>Eva KOZUB DECOTTE </a:t>
            </a:r>
            <a:r>
              <a:rPr lang="fr-FR" sz="1050" dirty="0">
                <a:latin typeface="+mj-lt"/>
                <a:ea typeface="Calibri" panose="020F0502020204030204" pitchFamily="34" charset="0"/>
                <a:cs typeface="Times New Roman" panose="02020603050405020304" pitchFamily="18" charset="0"/>
              </a:rPr>
              <a:t>–Médecin Généraliste et coordinatrice de la commission santé – environnement de l’URPS</a:t>
            </a:r>
          </a:p>
          <a:p>
            <a:pPr algn="just">
              <a:spcAft>
                <a:spcPts val="275"/>
              </a:spcAft>
            </a:pPr>
            <a:r>
              <a:rPr lang="fr-FR" sz="1050" b="1" dirty="0">
                <a:latin typeface="+mj-lt"/>
                <a:ea typeface="Calibri" panose="020F0502020204030204" pitchFamily="34" charset="0"/>
                <a:cs typeface="Times New Roman" panose="02020603050405020304" pitchFamily="18" charset="0"/>
              </a:rPr>
              <a:t>Nicolas HOMEHR</a:t>
            </a:r>
            <a:r>
              <a:rPr lang="fr-FR" sz="1050" dirty="0">
                <a:latin typeface="+mj-lt"/>
                <a:ea typeface="Calibri" panose="020F0502020204030204" pitchFamily="34" charset="0"/>
                <a:cs typeface="Times New Roman" panose="02020603050405020304" pitchFamily="18" charset="0"/>
              </a:rPr>
              <a:t> – Médecin Généraliste et Président de la CPTS Sud Toulousain, </a:t>
            </a:r>
          </a:p>
          <a:p>
            <a:pPr algn="just">
              <a:spcAft>
                <a:spcPts val="275"/>
              </a:spcAft>
            </a:pPr>
            <a:r>
              <a:rPr lang="fr-FR" sz="1050" b="1" dirty="0">
                <a:latin typeface="+mj-lt"/>
                <a:ea typeface="Calibri" panose="020F0502020204030204" pitchFamily="34" charset="0"/>
                <a:cs typeface="Times New Roman" panose="02020603050405020304" pitchFamily="18" charset="0"/>
              </a:rPr>
              <a:t>Mathilde MINET</a:t>
            </a:r>
            <a:r>
              <a:rPr lang="fr-FR" sz="1050" dirty="0">
                <a:latin typeface="+mj-lt"/>
                <a:ea typeface="Calibri" panose="020F0502020204030204" pitchFamily="34" charset="0"/>
                <a:cs typeface="Times New Roman" panose="02020603050405020304" pitchFamily="18" charset="0"/>
              </a:rPr>
              <a:t> – Médecin Généraliste et Présidente de la CPTS de l'Ouest Lozère,</a:t>
            </a:r>
          </a:p>
          <a:p>
            <a:pPr algn="just">
              <a:spcAft>
                <a:spcPts val="275"/>
              </a:spcAft>
            </a:pPr>
            <a:r>
              <a:rPr lang="fr-FR" sz="1050" b="1" dirty="0">
                <a:latin typeface="+mj-lt"/>
                <a:ea typeface="Calibri" panose="020F0502020204030204" pitchFamily="34" charset="0"/>
                <a:cs typeface="Times New Roman" panose="02020603050405020304" pitchFamily="18" charset="0"/>
              </a:rPr>
              <a:t>Jean-Baptiste THIBERT</a:t>
            </a:r>
            <a:r>
              <a:rPr lang="fr-FR" sz="1050" dirty="0">
                <a:latin typeface="+mj-lt"/>
                <a:ea typeface="Calibri" panose="020F0502020204030204" pitchFamily="34" charset="0"/>
                <a:cs typeface="Times New Roman" panose="02020603050405020304" pitchFamily="18" charset="0"/>
              </a:rPr>
              <a:t> - Médecin Généraliste et Président de la CPTS Agly Pyrénées Corbières Méditerranée.</a:t>
            </a:r>
          </a:p>
          <a:p>
            <a:r>
              <a:rPr lang="fr-FR" sz="1050" dirty="0">
                <a:latin typeface="+mj-lt"/>
                <a:ea typeface="Calibri" panose="020F0502020204030204" pitchFamily="34" charset="0"/>
                <a:cs typeface="Times New Roman" panose="02020603050405020304" pitchFamily="18" charset="0"/>
              </a:rPr>
              <a:t> </a:t>
            </a:r>
          </a:p>
        </p:txBody>
      </p:sp>
      <p:sp>
        <p:nvSpPr>
          <p:cNvPr id="5" name="Ellipse 4">
            <a:extLst>
              <a:ext uri="{FF2B5EF4-FFF2-40B4-BE49-F238E27FC236}">
                <a16:creationId xmlns:a16="http://schemas.microsoft.com/office/drawing/2014/main" id="{26054E0C-BA84-D1F4-DC70-4AF503628BA5}"/>
              </a:ext>
            </a:extLst>
          </p:cNvPr>
          <p:cNvSpPr/>
          <p:nvPr/>
        </p:nvSpPr>
        <p:spPr>
          <a:xfrm>
            <a:off x="155794" y="1232603"/>
            <a:ext cx="720000" cy="72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6" name="ZoneTexte 5">
            <a:extLst>
              <a:ext uri="{FF2B5EF4-FFF2-40B4-BE49-F238E27FC236}">
                <a16:creationId xmlns:a16="http://schemas.microsoft.com/office/drawing/2014/main" id="{0181D001-2B7E-DE0B-C3C5-A699F95D8D9D}"/>
              </a:ext>
            </a:extLst>
          </p:cNvPr>
          <p:cNvSpPr txBox="1"/>
          <p:nvPr/>
        </p:nvSpPr>
        <p:spPr>
          <a:xfrm>
            <a:off x="460217" y="1592603"/>
            <a:ext cx="1547911" cy="1938992"/>
          </a:xfrm>
          <a:prstGeom prst="rect">
            <a:avLst/>
          </a:prstGeom>
          <a:noFill/>
          <a:ln>
            <a:solidFill>
              <a:schemeClr val="tx1"/>
            </a:solidFill>
          </a:ln>
        </p:spPr>
        <p:txBody>
          <a:bodyPr wrap="square" rtlCol="0">
            <a:spAutoFit/>
          </a:bodyPr>
          <a:lstStyle/>
          <a:p>
            <a:endParaRPr lang="fr-FR" sz="2000" dirty="0">
              <a:latin typeface="+mj-lt"/>
            </a:endParaRPr>
          </a:p>
          <a:p>
            <a:r>
              <a:rPr lang="fr-FR" sz="2000" dirty="0">
                <a:latin typeface="+mj-lt"/>
              </a:rPr>
              <a:t>Composition du groupe experts métiers</a:t>
            </a:r>
          </a:p>
          <a:p>
            <a:endParaRPr lang="fr-FR" sz="2000" dirty="0">
              <a:latin typeface="+mj-lt"/>
            </a:endParaRPr>
          </a:p>
        </p:txBody>
      </p:sp>
      <p:sp>
        <p:nvSpPr>
          <p:cNvPr id="8" name="Ellipse 7">
            <a:extLst>
              <a:ext uri="{FF2B5EF4-FFF2-40B4-BE49-F238E27FC236}">
                <a16:creationId xmlns:a16="http://schemas.microsoft.com/office/drawing/2014/main" id="{B81167C1-F2F7-1758-7FD4-B5E7AAF4D6EB}"/>
              </a:ext>
            </a:extLst>
          </p:cNvPr>
          <p:cNvSpPr/>
          <p:nvPr/>
        </p:nvSpPr>
        <p:spPr>
          <a:xfrm>
            <a:off x="5858734" y="7000315"/>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3" name="ZoneTexte 2">
            <a:extLst>
              <a:ext uri="{FF2B5EF4-FFF2-40B4-BE49-F238E27FC236}">
                <a16:creationId xmlns:a16="http://schemas.microsoft.com/office/drawing/2014/main" id="{24D320E3-15F5-7BB8-B6F3-22AE29E83F7C}"/>
              </a:ext>
            </a:extLst>
          </p:cNvPr>
          <p:cNvSpPr txBox="1"/>
          <p:nvPr/>
        </p:nvSpPr>
        <p:spPr>
          <a:xfrm>
            <a:off x="3835012" y="7279480"/>
            <a:ext cx="2305322" cy="1954381"/>
          </a:xfrm>
          <a:prstGeom prst="rect">
            <a:avLst/>
          </a:prstGeom>
          <a:noFill/>
          <a:ln>
            <a:solidFill>
              <a:srgbClr val="868686"/>
            </a:solidFill>
          </a:ln>
        </p:spPr>
        <p:txBody>
          <a:bodyPr wrap="square" rtlCol="0">
            <a:spAutoFit/>
          </a:bodyPr>
          <a:lstStyle/>
          <a:p>
            <a:pPr algn="ctr"/>
            <a:endParaRPr lang="fr-FR" sz="1100" dirty="0">
              <a:latin typeface="+mj-lt"/>
            </a:endParaRPr>
          </a:p>
          <a:p>
            <a:pPr algn="ctr"/>
            <a:r>
              <a:rPr lang="fr-FR" sz="1100" dirty="0">
                <a:latin typeface="+mj-lt"/>
              </a:rPr>
              <a:t>Pour appuyer l’équipe expert métier, l’URPS a mobilisé son équipe opérationnelle</a:t>
            </a:r>
          </a:p>
          <a:p>
            <a:pPr algn="ctr"/>
            <a:endParaRPr lang="fr-FR" sz="1100" dirty="0">
              <a:latin typeface="+mj-lt"/>
            </a:endParaRPr>
          </a:p>
          <a:p>
            <a:pPr algn="ctr"/>
            <a:r>
              <a:rPr lang="fr-FR" sz="1100" dirty="0">
                <a:latin typeface="+mj-lt"/>
              </a:rPr>
              <a:t>Pilotage : Jonathan Plantrou</a:t>
            </a:r>
          </a:p>
          <a:p>
            <a:pPr algn="ctr"/>
            <a:endParaRPr lang="fr-FR" sz="1100" dirty="0">
              <a:latin typeface="+mj-lt"/>
            </a:endParaRPr>
          </a:p>
          <a:p>
            <a:pPr algn="ctr"/>
            <a:r>
              <a:rPr lang="fr-FR" sz="1100" dirty="0">
                <a:latin typeface="+mj-lt"/>
              </a:rPr>
              <a:t>Ressources : </a:t>
            </a:r>
          </a:p>
          <a:p>
            <a:pPr algn="ctr"/>
            <a:r>
              <a:rPr lang="fr-FR" sz="1100" dirty="0">
                <a:latin typeface="+mj-lt"/>
              </a:rPr>
              <a:t>Laure Maury - Laure-Elia Curt - Pauline Gallou</a:t>
            </a:r>
          </a:p>
          <a:p>
            <a:pPr algn="ctr"/>
            <a:endParaRPr lang="fr-FR" sz="1100" dirty="0">
              <a:latin typeface="+mj-lt"/>
            </a:endParaRPr>
          </a:p>
        </p:txBody>
      </p:sp>
      <p:sp>
        <p:nvSpPr>
          <p:cNvPr id="9" name="ZoneTexte 8">
            <a:extLst>
              <a:ext uri="{FF2B5EF4-FFF2-40B4-BE49-F238E27FC236}">
                <a16:creationId xmlns:a16="http://schemas.microsoft.com/office/drawing/2014/main" id="{874493C6-3B47-3971-633B-AAC2C905D21C}"/>
              </a:ext>
            </a:extLst>
          </p:cNvPr>
          <p:cNvSpPr txBox="1"/>
          <p:nvPr/>
        </p:nvSpPr>
        <p:spPr>
          <a:xfrm>
            <a:off x="397003" y="110646"/>
            <a:ext cx="5860897" cy="1107996"/>
          </a:xfrm>
          <a:prstGeom prst="rect">
            <a:avLst/>
          </a:prstGeom>
          <a:noFill/>
          <a:ln>
            <a:noFill/>
          </a:ln>
        </p:spPr>
        <p:txBody>
          <a:bodyPr wrap="square" rtlCol="0">
            <a:spAutoFit/>
          </a:bodyPr>
          <a:lstStyle/>
          <a:p>
            <a:r>
              <a:rPr lang="fr-FR" sz="6600" dirty="0">
                <a:solidFill>
                  <a:srgbClr val="009BAF"/>
                </a:solidFill>
                <a:latin typeface="+mj-lt"/>
              </a:rPr>
              <a:t>Contributions</a:t>
            </a:r>
          </a:p>
        </p:txBody>
      </p:sp>
      <p:sp>
        <p:nvSpPr>
          <p:cNvPr id="11" name="ZoneTexte 10">
            <a:extLst>
              <a:ext uri="{FF2B5EF4-FFF2-40B4-BE49-F238E27FC236}">
                <a16:creationId xmlns:a16="http://schemas.microsoft.com/office/drawing/2014/main" id="{0A488FC6-0580-C835-75CB-48817E2B726A}"/>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2" name="Espace réservé du numéro de diapositive 34">
            <a:extLst>
              <a:ext uri="{FF2B5EF4-FFF2-40B4-BE49-F238E27FC236}">
                <a16:creationId xmlns:a16="http://schemas.microsoft.com/office/drawing/2014/main" id="{E5A37F6D-7E57-ED78-E29D-64511B930DFD}"/>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3</a:t>
            </a:fld>
            <a:endParaRPr lang="fr-FR" dirty="0">
              <a:solidFill>
                <a:schemeClr val="bg1"/>
              </a:solidFill>
            </a:endParaRPr>
          </a:p>
        </p:txBody>
      </p:sp>
    </p:spTree>
    <p:extLst>
      <p:ext uri="{BB962C8B-B14F-4D97-AF65-F5344CB8AC3E}">
        <p14:creationId xmlns:p14="http://schemas.microsoft.com/office/powerpoint/2010/main" val="3356962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dessin au trait&#10;&#10;Description générée automatiquement">
            <a:extLst>
              <a:ext uri="{FF2B5EF4-FFF2-40B4-BE49-F238E27FC236}">
                <a16:creationId xmlns:a16="http://schemas.microsoft.com/office/drawing/2014/main" id="{3439CB66-CD20-BF44-ECBD-E969B6937D8B}"/>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 y="0"/>
            <a:ext cx="5697601" cy="2554267"/>
          </a:xfrm>
          <a:prstGeom prst="rect">
            <a:avLst/>
          </a:prstGeom>
        </p:spPr>
      </p:pic>
      <p:sp>
        <p:nvSpPr>
          <p:cNvPr id="4" name="ZoneTexte 3">
            <a:extLst>
              <a:ext uri="{FF2B5EF4-FFF2-40B4-BE49-F238E27FC236}">
                <a16:creationId xmlns:a16="http://schemas.microsoft.com/office/drawing/2014/main" id="{55E086F6-0236-7A7B-2D41-29D24DB0187F}"/>
              </a:ext>
            </a:extLst>
          </p:cNvPr>
          <p:cNvSpPr txBox="1"/>
          <p:nvPr/>
        </p:nvSpPr>
        <p:spPr>
          <a:xfrm>
            <a:off x="749792" y="2230878"/>
            <a:ext cx="4947808" cy="830997"/>
          </a:xfrm>
          <a:prstGeom prst="rect">
            <a:avLst/>
          </a:prstGeom>
          <a:noFill/>
        </p:spPr>
        <p:txBody>
          <a:bodyPr wrap="square">
            <a:spAutoFit/>
          </a:bodyPr>
          <a:lstStyle/>
          <a:p>
            <a:r>
              <a:rPr lang="fr-FR" sz="1600" dirty="0">
                <a:solidFill>
                  <a:srgbClr val="009BAF"/>
                </a:solidFill>
                <a:latin typeface="+mj-lt"/>
              </a:rPr>
              <a:t>Quelles sont vos propositions / suggestions pour améliorer la prise en charge des demandes de rendez-vous de SNP sur votre territoire ?</a:t>
            </a:r>
          </a:p>
        </p:txBody>
      </p:sp>
      <p:pic>
        <p:nvPicPr>
          <p:cNvPr id="5" name="Image 4">
            <a:extLst>
              <a:ext uri="{FF2B5EF4-FFF2-40B4-BE49-F238E27FC236}">
                <a16:creationId xmlns:a16="http://schemas.microsoft.com/office/drawing/2014/main" id="{789F8041-0C3A-DEE0-5707-C5D7064DD651}"/>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394569" y="2095928"/>
            <a:ext cx="355223" cy="269900"/>
          </a:xfrm>
          <a:prstGeom prst="rect">
            <a:avLst/>
          </a:prstGeom>
        </p:spPr>
      </p:pic>
      <p:sp>
        <p:nvSpPr>
          <p:cNvPr id="7" name="ZoneTexte 6">
            <a:extLst>
              <a:ext uri="{FF2B5EF4-FFF2-40B4-BE49-F238E27FC236}">
                <a16:creationId xmlns:a16="http://schemas.microsoft.com/office/drawing/2014/main" id="{4D4AAB29-D4B5-A61C-54A5-24B1EC024FD3}"/>
              </a:ext>
            </a:extLst>
          </p:cNvPr>
          <p:cNvSpPr txBox="1"/>
          <p:nvPr/>
        </p:nvSpPr>
        <p:spPr>
          <a:xfrm>
            <a:off x="1008743" y="3286356"/>
            <a:ext cx="5457372" cy="5709255"/>
          </a:xfrm>
          <a:prstGeom prst="rect">
            <a:avLst/>
          </a:prstGeom>
          <a:noFill/>
        </p:spPr>
        <p:txBody>
          <a:bodyPr wrap="square">
            <a:spAutoFit/>
          </a:bodyPr>
          <a:lstStyle/>
          <a:p>
            <a:pPr marL="130596" indent="-130596">
              <a:spcAft>
                <a:spcPts val="275"/>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Mise en place fonctionnelle du SAS, communication du SAS auprès de la majorité des professionnels de santé - De la communication et de la visibilité autour des actions des professionnels libéraux et pas qu'autour du SAS qui distribue, plus ou moins bien, le travail aux autres</a:t>
            </a:r>
          </a:p>
          <a:p>
            <a:pPr marL="130596" indent="-130596">
              <a:spcAft>
                <a:spcPts val="275"/>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Sensibilisation et éducation à la santé. </a:t>
            </a:r>
          </a:p>
          <a:p>
            <a:pPr marL="130596" indent="-130596">
              <a:spcAft>
                <a:spcPts val="275"/>
              </a:spcAft>
              <a:buFont typeface="Arial" panose="020B0604020202020204" pitchFamily="34" charset="0"/>
              <a:buChar char="•"/>
            </a:pPr>
            <a:r>
              <a:rPr lang="fr-FR" sz="1100">
                <a:latin typeface="Calibri Light" panose="020F0302020204030204" pitchFamily="34" charset="0"/>
                <a:ea typeface="Calibri" panose="020F0502020204030204" pitchFamily="34" charset="0"/>
                <a:cs typeface="Calibri Light" panose="020F0302020204030204" pitchFamily="34" charset="0"/>
              </a:rPr>
              <a:t>Faire appel aux nouveaux métiers </a:t>
            </a:r>
            <a:r>
              <a:rPr lang="fr-FR" sz="1100" dirty="0">
                <a:latin typeface="Calibri Light" panose="020F0302020204030204" pitchFamily="34" charset="0"/>
                <a:ea typeface="Calibri" panose="020F0502020204030204" pitchFamily="34" charset="0"/>
                <a:cs typeface="Calibri Light" panose="020F0302020204030204" pitchFamily="34" charset="0"/>
              </a:rPr>
              <a:t>comme les IPA, et de VRAIMENT soutenir les mesures telles que les assistants médicaux, cela permettrait de libérer du temps médical. </a:t>
            </a:r>
          </a:p>
          <a:p>
            <a:pPr marL="130596" indent="-130596">
              <a:spcAft>
                <a:spcPts val="275"/>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Soutenir les outils de coordination </a:t>
            </a:r>
            <a:r>
              <a:rPr lang="fr-FR" sz="1100">
                <a:latin typeface="Calibri Light" panose="020F0302020204030204" pitchFamily="34" charset="0"/>
                <a:ea typeface="Calibri" panose="020F0502020204030204" pitchFamily="34" charset="0"/>
                <a:cs typeface="Calibri Light" panose="020F0302020204030204" pitchFamily="34" charset="0"/>
              </a:rPr>
              <a:t>et d'aide </a:t>
            </a:r>
            <a:r>
              <a:rPr lang="fr-FR" sz="1100" dirty="0">
                <a:latin typeface="Calibri Light" panose="020F0302020204030204" pitchFamily="34" charset="0"/>
                <a:ea typeface="Calibri" panose="020F0502020204030204" pitchFamily="34" charset="0"/>
                <a:cs typeface="Calibri Light" panose="020F0302020204030204" pitchFamily="34" charset="0"/>
              </a:rPr>
              <a:t>à la diffusion et l'utilisation par tous les professionnels. Un logiciel mis à disposition des professionnels de santé, facile d'utilisation.</a:t>
            </a:r>
          </a:p>
          <a:p>
            <a:pPr marL="130596" indent="-130596">
              <a:spcAft>
                <a:spcPts val="275"/>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Des délégations de </a:t>
            </a:r>
            <a:r>
              <a:rPr lang="fr-FR" sz="1100">
                <a:latin typeface="Calibri Light" panose="020F0302020204030204" pitchFamily="34" charset="0"/>
                <a:ea typeface="Calibri" panose="020F0502020204030204" pitchFamily="34" charset="0"/>
                <a:cs typeface="Calibri Light" panose="020F0302020204030204" pitchFamily="34" charset="0"/>
              </a:rPr>
              <a:t>compétences et/ou </a:t>
            </a:r>
            <a:r>
              <a:rPr lang="fr-FR" sz="1100" dirty="0">
                <a:latin typeface="Calibri Light" panose="020F0302020204030204" pitchFamily="34" charset="0"/>
                <a:ea typeface="Calibri" panose="020F0502020204030204" pitchFamily="34" charset="0"/>
                <a:cs typeface="Calibri Light" panose="020F0302020204030204" pitchFamily="34" charset="0"/>
              </a:rPr>
              <a:t>protocoles avec les pharmaciens, MK, IDE, SF.</a:t>
            </a:r>
          </a:p>
          <a:p>
            <a:pPr marL="130596" indent="-130596">
              <a:spcAft>
                <a:spcPts val="275"/>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Meilleure coordination avec les services d'urgence qui continuent de faire ce qu'ils ont envie malgré plusieurs rencontres et mises en places de process ; ils ne sont pas respectés</a:t>
            </a:r>
          </a:p>
          <a:p>
            <a:pPr marL="130596" indent="-130596">
              <a:spcAft>
                <a:spcPts val="275"/>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Une réponse globale avec un </a:t>
            </a:r>
            <a:r>
              <a:rPr lang="fr-FR" sz="1100">
                <a:latin typeface="Calibri Light" panose="020F0302020204030204" pitchFamily="34" charset="0"/>
                <a:ea typeface="Calibri" panose="020F0502020204030204" pitchFamily="34" charset="0"/>
                <a:cs typeface="Calibri Light" panose="020F0302020204030204" pitchFamily="34" charset="0"/>
              </a:rPr>
              <a:t>planning d'astreinte </a:t>
            </a:r>
            <a:r>
              <a:rPr lang="fr-FR" sz="1100" dirty="0">
                <a:latin typeface="Calibri Light" panose="020F0302020204030204" pitchFamily="34" charset="0"/>
                <a:ea typeface="Calibri" panose="020F0502020204030204" pitchFamily="34" charset="0"/>
                <a:cs typeface="Calibri Light" panose="020F0302020204030204" pitchFamily="34" charset="0"/>
              </a:rPr>
              <a:t>partagé par l'ensemble des médecins du territoire</a:t>
            </a:r>
          </a:p>
          <a:p>
            <a:pPr marL="130596" indent="-130596">
              <a:spcAft>
                <a:spcPts val="275"/>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Possibilité au secrétariat dédié de s’appuyer sur une régulation médicale </a:t>
            </a:r>
          </a:p>
          <a:p>
            <a:pPr marL="130596" indent="-130596">
              <a:spcAft>
                <a:spcPts val="275"/>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Organisation de tous les professionnels avec des </a:t>
            </a:r>
            <a:r>
              <a:rPr lang="fr-FR" sz="1100">
                <a:latin typeface="Calibri Light" panose="020F0302020204030204" pitchFamily="34" charset="0"/>
                <a:ea typeface="Calibri" panose="020F0502020204030204" pitchFamily="34" charset="0"/>
                <a:cs typeface="Calibri Light" panose="020F0302020204030204" pitchFamily="34" charset="0"/>
              </a:rPr>
              <a:t>créneaux réservés à travers </a:t>
            </a:r>
            <a:r>
              <a:rPr lang="fr-FR" sz="1100" dirty="0">
                <a:latin typeface="Calibri Light" panose="020F0302020204030204" pitchFamily="34" charset="0"/>
                <a:ea typeface="Calibri" panose="020F0502020204030204" pitchFamily="34" charset="0"/>
                <a:cs typeface="Calibri Light" panose="020F0302020204030204" pitchFamily="34" charset="0"/>
              </a:rPr>
              <a:t>un site </a:t>
            </a:r>
            <a:r>
              <a:rPr lang="fr-FR" sz="1100">
                <a:latin typeface="Calibri Light" panose="020F0302020204030204" pitchFamily="34" charset="0"/>
                <a:ea typeface="Calibri" panose="020F0502020204030204" pitchFamily="34" charset="0"/>
                <a:cs typeface="Calibri Light" panose="020F0302020204030204" pitchFamily="34" charset="0"/>
              </a:rPr>
              <a:t>commun dédié à </a:t>
            </a:r>
            <a:r>
              <a:rPr lang="fr-FR" sz="1100" dirty="0">
                <a:latin typeface="Calibri Light" panose="020F0302020204030204" pitchFamily="34" charset="0"/>
                <a:ea typeface="Calibri" panose="020F0502020204030204" pitchFamily="34" charset="0"/>
                <a:cs typeface="Calibri Light" panose="020F0302020204030204" pitchFamily="34" charset="0"/>
              </a:rPr>
              <a:t>la PEC des SNP type 48 chrono.</a:t>
            </a:r>
          </a:p>
          <a:p>
            <a:pPr marL="130596" indent="-130596">
              <a:spcAft>
                <a:spcPts val="275"/>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Des fiches pratiques pour mettre en place des protocoles de coopération entre les professionnels de santé sans que </a:t>
            </a:r>
            <a:r>
              <a:rPr lang="fr-FR" sz="1100">
                <a:latin typeface="Calibri Light" panose="020F0302020204030204" pitchFamily="34" charset="0"/>
                <a:ea typeface="Calibri" panose="020F0502020204030204" pitchFamily="34" charset="0"/>
                <a:cs typeface="Calibri Light" panose="020F0302020204030204" pitchFamily="34" charset="0"/>
              </a:rPr>
              <a:t>nous ayons à </a:t>
            </a:r>
            <a:r>
              <a:rPr lang="fr-FR" sz="1100" dirty="0">
                <a:latin typeface="Calibri Light" panose="020F0302020204030204" pitchFamily="34" charset="0"/>
                <a:ea typeface="Calibri" panose="020F0502020204030204" pitchFamily="34" charset="0"/>
                <a:cs typeface="Calibri Light" panose="020F0302020204030204" pitchFamily="34" charset="0"/>
              </a:rPr>
              <a:t>réinventer la poudre et réfléchis en URPS pluri pro. par exemple.</a:t>
            </a:r>
          </a:p>
          <a:p>
            <a:pPr marL="130596" indent="-130596">
              <a:spcAft>
                <a:spcPts val="275"/>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Création de centres de santé dédiés à la prise en charge des SNP avec numéro d'appel dédié</a:t>
            </a:r>
          </a:p>
          <a:p>
            <a:pPr marL="130596" indent="-130596">
              <a:spcAft>
                <a:spcPts val="275"/>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Mise en place de principes d'organisation au sein des cabinets pour une collaboration inter-cabinets : préservation d'un nombre de créneaux SNP suffisants sur le territoire, et à réévaluer selon les besoins. Possibilité de réorientation du patient sur un cabinet voisin si nécessaire. </a:t>
            </a:r>
          </a:p>
          <a:p>
            <a:pPr marL="130596" indent="-130596" algn="just">
              <a:spcAft>
                <a:spcPts val="275"/>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Mettre en place un dispositif de traitement des demandes de SNP (orientation téléphonique). Une seule plateforme interfacée avec tous les </a:t>
            </a:r>
            <a:r>
              <a:rPr lang="fr-FR" sz="1100">
                <a:latin typeface="Calibri Light" panose="020F0302020204030204" pitchFamily="34" charset="0"/>
                <a:ea typeface="Calibri" panose="020F0502020204030204" pitchFamily="34" charset="0"/>
                <a:cs typeface="Calibri Light" panose="020F0302020204030204" pitchFamily="34" charset="0"/>
              </a:rPr>
              <a:t>logiciels métiers.</a:t>
            </a:r>
            <a:endParaRPr lang="fr-FR" sz="1100" dirty="0">
              <a:latin typeface="Calibri Light" panose="020F0302020204030204" pitchFamily="34" charset="0"/>
              <a:ea typeface="Calibri" panose="020F0502020204030204" pitchFamily="34" charset="0"/>
              <a:cs typeface="Calibri Light" panose="020F0302020204030204" pitchFamily="34" charset="0"/>
            </a:endParaRPr>
          </a:p>
          <a:p>
            <a:pPr marL="130596" indent="-130596" algn="just">
              <a:spcAft>
                <a:spcPts val="275"/>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Favoriser un accès simple et rapide à des examens de radiologie, biologie… </a:t>
            </a:r>
          </a:p>
          <a:p>
            <a:pPr marL="130596" indent="-130596" algn="just">
              <a:spcAft>
                <a:spcPts val="275"/>
              </a:spcAf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Calibri Light" panose="020F0302020204030204" pitchFamily="34" charset="0"/>
              </a:rPr>
              <a:t>La participation des IDE est un enjeu majeur de notre point </a:t>
            </a:r>
            <a:r>
              <a:rPr lang="fr-FR" sz="1100">
                <a:latin typeface="Calibri Light" panose="020F0302020204030204" pitchFamily="34" charset="0"/>
                <a:ea typeface="Calibri" panose="020F0502020204030204" pitchFamily="34" charset="0"/>
                <a:cs typeface="Calibri Light" panose="020F0302020204030204" pitchFamily="34" charset="0"/>
              </a:rPr>
              <a:t>de vue.</a:t>
            </a:r>
            <a:endParaRPr lang="fr-FR" sz="11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8" name="ZoneTexte 7">
            <a:extLst>
              <a:ext uri="{FF2B5EF4-FFF2-40B4-BE49-F238E27FC236}">
                <a16:creationId xmlns:a16="http://schemas.microsoft.com/office/drawing/2014/main" id="{1A4DA0EC-4A33-2D41-CBB3-7ADD333E73ED}"/>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9" name="Espace réservé du numéro de diapositive 34">
            <a:extLst>
              <a:ext uri="{FF2B5EF4-FFF2-40B4-BE49-F238E27FC236}">
                <a16:creationId xmlns:a16="http://schemas.microsoft.com/office/drawing/2014/main" id="{62A653AC-D63A-C9EA-75D1-B4BCC6241C33}"/>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30</a:t>
            </a:fld>
            <a:endParaRPr lang="fr-FR">
              <a:solidFill>
                <a:schemeClr val="bg1"/>
              </a:solidFill>
            </a:endParaRPr>
          </a:p>
        </p:txBody>
      </p:sp>
    </p:spTree>
    <p:extLst>
      <p:ext uri="{BB962C8B-B14F-4D97-AF65-F5344CB8AC3E}">
        <p14:creationId xmlns:p14="http://schemas.microsoft.com/office/powerpoint/2010/main" val="601856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9C73B75-B333-DBBD-225C-F2609A73EEFA}"/>
              </a:ext>
            </a:extLst>
          </p:cNvPr>
          <p:cNvSpPr txBox="1"/>
          <p:nvPr/>
        </p:nvSpPr>
        <p:spPr>
          <a:xfrm>
            <a:off x="409088" y="334562"/>
            <a:ext cx="806203" cy="806203"/>
          </a:xfrm>
          <a:prstGeom prst="rect">
            <a:avLst/>
          </a:prstGeom>
          <a:solidFill>
            <a:srgbClr val="009BAF"/>
          </a:solidFill>
        </p:spPr>
        <p:txBody>
          <a:bodyPr wrap="square" rtlCol="0" anchor="ctr">
            <a:noAutofit/>
          </a:bodyPr>
          <a:lstStyle/>
          <a:p>
            <a:pPr algn="ctr"/>
            <a:r>
              <a:rPr lang="fr-FR" sz="4022" dirty="0">
                <a:solidFill>
                  <a:schemeClr val="bg1"/>
                </a:solidFill>
                <a:latin typeface="+mj-lt"/>
              </a:rPr>
              <a:t>6</a:t>
            </a:r>
          </a:p>
        </p:txBody>
      </p:sp>
      <p:sp>
        <p:nvSpPr>
          <p:cNvPr id="8" name="ZoneTexte 7">
            <a:extLst>
              <a:ext uri="{FF2B5EF4-FFF2-40B4-BE49-F238E27FC236}">
                <a16:creationId xmlns:a16="http://schemas.microsoft.com/office/drawing/2014/main" id="{0E869759-0E74-ACDF-0960-AD9F05B8FB71}"/>
              </a:ext>
            </a:extLst>
          </p:cNvPr>
          <p:cNvSpPr txBox="1"/>
          <p:nvPr/>
        </p:nvSpPr>
        <p:spPr>
          <a:xfrm>
            <a:off x="1336901" y="334562"/>
            <a:ext cx="5320545" cy="830997"/>
          </a:xfrm>
          <a:prstGeom prst="rect">
            <a:avLst/>
          </a:prstGeom>
          <a:noFill/>
          <a:ln>
            <a:noFill/>
          </a:ln>
        </p:spPr>
        <p:txBody>
          <a:bodyPr wrap="square" rtlCol="0">
            <a:spAutoFit/>
          </a:bodyPr>
          <a:lstStyle/>
          <a:p>
            <a:r>
              <a:rPr lang="fr-FR" sz="2400" dirty="0">
                <a:solidFill>
                  <a:srgbClr val="000000"/>
                </a:solidFill>
                <a:latin typeface="+mj-lt"/>
                <a:ea typeface="Calibri" panose="020F0502020204030204" pitchFamily="34" charset="0"/>
                <a:cs typeface="Calibri Light" panose="020F0302020204030204" pitchFamily="34" charset="0"/>
              </a:rPr>
              <a:t>Retour d’expérience d’éditeurs de logiciel</a:t>
            </a:r>
          </a:p>
          <a:p>
            <a:r>
              <a:rPr lang="fr-FR" sz="2400" dirty="0">
                <a:solidFill>
                  <a:srgbClr val="000000"/>
                </a:solidFill>
                <a:latin typeface="+mj-lt"/>
                <a:ea typeface="Calibri" panose="020F0502020204030204" pitchFamily="34" charset="0"/>
                <a:cs typeface="Calibri Light" panose="020F0302020204030204" pitchFamily="34" charset="0"/>
              </a:rPr>
              <a:t>Sources : Doctolib</a:t>
            </a:r>
          </a:p>
        </p:txBody>
      </p:sp>
      <p:sp>
        <p:nvSpPr>
          <p:cNvPr id="16" name="ZoneTexte 15">
            <a:extLst>
              <a:ext uri="{FF2B5EF4-FFF2-40B4-BE49-F238E27FC236}">
                <a16:creationId xmlns:a16="http://schemas.microsoft.com/office/drawing/2014/main" id="{D9D95DA0-2759-F6DA-D1DA-6B05A9CDEAB7}"/>
              </a:ext>
            </a:extLst>
          </p:cNvPr>
          <p:cNvSpPr txBox="1"/>
          <p:nvPr/>
        </p:nvSpPr>
        <p:spPr>
          <a:xfrm>
            <a:off x="362378" y="1328723"/>
            <a:ext cx="6049463" cy="600164"/>
          </a:xfrm>
          <a:prstGeom prst="rect">
            <a:avLst/>
          </a:prstGeom>
          <a:noFill/>
        </p:spPr>
        <p:txBody>
          <a:bodyPr wrap="square" rtlCol="0">
            <a:spAutoFit/>
          </a:bodyPr>
          <a:lstStyle/>
          <a:p>
            <a:r>
              <a:rPr lang="fr-FR" sz="1100" dirty="0">
                <a:latin typeface="+mj-lt"/>
              </a:rPr>
              <a:t>Les statistiques fournies par le prestaire informatique Doctolib couvrent l’ensemble de la période de juin 2021 à mai 2022. Les données permettent de mesurer l’activité d’environ 27 % des médecins généralistes libéraux de la région, formant ainsi un échantillon </a:t>
            </a:r>
            <a:r>
              <a:rPr lang="fr-FR" sz="1100">
                <a:latin typeface="+mj-lt"/>
              </a:rPr>
              <a:t>représentatif sérieux. </a:t>
            </a:r>
            <a:endParaRPr lang="fr-FR" sz="1100" dirty="0">
              <a:latin typeface="+mj-lt"/>
            </a:endParaRPr>
          </a:p>
        </p:txBody>
      </p:sp>
      <p:sp>
        <p:nvSpPr>
          <p:cNvPr id="18" name="ZoneTexte 17">
            <a:extLst>
              <a:ext uri="{FF2B5EF4-FFF2-40B4-BE49-F238E27FC236}">
                <a16:creationId xmlns:a16="http://schemas.microsoft.com/office/drawing/2014/main" id="{A5578546-412A-2F22-B4CE-EC0F9D9A3EE1}"/>
              </a:ext>
            </a:extLst>
          </p:cNvPr>
          <p:cNvSpPr txBox="1"/>
          <p:nvPr/>
        </p:nvSpPr>
        <p:spPr>
          <a:xfrm>
            <a:off x="2174335" y="2155826"/>
            <a:ext cx="4105160" cy="923330"/>
          </a:xfrm>
          <a:prstGeom prst="rect">
            <a:avLst/>
          </a:prstGeom>
          <a:noFill/>
        </p:spPr>
        <p:txBody>
          <a:bodyPr wrap="square" rtlCol="0">
            <a:spAutoFit/>
          </a:bodyPr>
          <a:lstStyle/>
          <a:p>
            <a:r>
              <a:rPr lang="fr-FR" dirty="0">
                <a:solidFill>
                  <a:srgbClr val="009BAF"/>
                </a:solidFill>
                <a:latin typeface="+mj-lt"/>
              </a:rPr>
              <a:t>Une très grande part de l’activité des  médecins généralistes correspond déjà à des rendez-vous pris sous 48H</a:t>
            </a:r>
          </a:p>
        </p:txBody>
      </p:sp>
      <p:sp>
        <p:nvSpPr>
          <p:cNvPr id="20" name="Rectangle 19">
            <a:extLst>
              <a:ext uri="{FF2B5EF4-FFF2-40B4-BE49-F238E27FC236}">
                <a16:creationId xmlns:a16="http://schemas.microsoft.com/office/drawing/2014/main" id="{7443BB67-C206-82EF-B45C-EF2C258D41BF}"/>
              </a:ext>
            </a:extLst>
          </p:cNvPr>
          <p:cNvSpPr/>
          <p:nvPr/>
        </p:nvSpPr>
        <p:spPr>
          <a:xfrm>
            <a:off x="0" y="3306944"/>
            <a:ext cx="6858000" cy="41293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b="1" dirty="0"/>
          </a:p>
        </p:txBody>
      </p:sp>
      <p:sp>
        <p:nvSpPr>
          <p:cNvPr id="24" name="ZoneTexte 23">
            <a:extLst>
              <a:ext uri="{FF2B5EF4-FFF2-40B4-BE49-F238E27FC236}">
                <a16:creationId xmlns:a16="http://schemas.microsoft.com/office/drawing/2014/main" id="{5B3DBACB-D0DC-2916-CC4B-16267424C7D6}"/>
              </a:ext>
            </a:extLst>
          </p:cNvPr>
          <p:cNvSpPr txBox="1"/>
          <p:nvPr/>
        </p:nvSpPr>
        <p:spPr>
          <a:xfrm>
            <a:off x="140380" y="3372357"/>
            <a:ext cx="6139115" cy="523220"/>
          </a:xfrm>
          <a:prstGeom prst="rect">
            <a:avLst/>
          </a:prstGeom>
          <a:noFill/>
        </p:spPr>
        <p:txBody>
          <a:bodyPr wrap="square" rtlCol="0">
            <a:spAutoFit/>
          </a:bodyPr>
          <a:lstStyle/>
          <a:p>
            <a:r>
              <a:rPr lang="fr-FR" sz="1600" dirty="0">
                <a:latin typeface="+mj-lt"/>
              </a:rPr>
              <a:t>Réponse aux demandes via une consultation en </a:t>
            </a:r>
            <a:r>
              <a:rPr lang="fr-FR" sz="1600" u="sng" dirty="0">
                <a:latin typeface="+mj-lt"/>
              </a:rPr>
              <a:t>présentiel</a:t>
            </a:r>
            <a:r>
              <a:rPr lang="fr-FR" sz="1600" dirty="0">
                <a:latin typeface="+mj-lt"/>
              </a:rPr>
              <a:t> </a:t>
            </a:r>
          </a:p>
          <a:p>
            <a:r>
              <a:rPr lang="fr-FR" sz="1200" dirty="0">
                <a:latin typeface="+mj-lt"/>
              </a:rPr>
              <a:t>Tous motifs confondus dont SNP</a:t>
            </a:r>
          </a:p>
        </p:txBody>
      </p:sp>
      <p:sp>
        <p:nvSpPr>
          <p:cNvPr id="26" name="Rectangle 25">
            <a:extLst>
              <a:ext uri="{FF2B5EF4-FFF2-40B4-BE49-F238E27FC236}">
                <a16:creationId xmlns:a16="http://schemas.microsoft.com/office/drawing/2014/main" id="{9E397D69-EA21-8FB0-4FA0-326F4F711EA8}"/>
              </a:ext>
            </a:extLst>
          </p:cNvPr>
          <p:cNvSpPr/>
          <p:nvPr/>
        </p:nvSpPr>
        <p:spPr>
          <a:xfrm>
            <a:off x="5289231" y="3828639"/>
            <a:ext cx="295002" cy="128399"/>
          </a:xfrm>
          <a:prstGeom prst="rect">
            <a:avLst/>
          </a:prstGeom>
          <a:solidFill>
            <a:srgbClr val="009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941C3311-E4F3-728C-D3A9-F65363C5EE72}"/>
              </a:ext>
            </a:extLst>
          </p:cNvPr>
          <p:cNvSpPr/>
          <p:nvPr/>
        </p:nvSpPr>
        <p:spPr>
          <a:xfrm>
            <a:off x="5289231" y="4130651"/>
            <a:ext cx="295002" cy="12839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43B2E87D-BD99-F1D3-6724-042130D5A998}"/>
              </a:ext>
            </a:extLst>
          </p:cNvPr>
          <p:cNvSpPr txBox="1"/>
          <p:nvPr/>
        </p:nvSpPr>
        <p:spPr>
          <a:xfrm>
            <a:off x="5579646" y="3733185"/>
            <a:ext cx="1422399" cy="276999"/>
          </a:xfrm>
          <a:prstGeom prst="rect">
            <a:avLst/>
          </a:prstGeom>
          <a:noFill/>
        </p:spPr>
        <p:txBody>
          <a:bodyPr wrap="square" rtlCol="0">
            <a:spAutoFit/>
          </a:bodyPr>
          <a:lstStyle/>
          <a:p>
            <a:r>
              <a:rPr lang="fr-FR" sz="1200" dirty="0">
                <a:latin typeface="+mj-lt"/>
              </a:rPr>
              <a:t>Moins de 24h</a:t>
            </a:r>
          </a:p>
        </p:txBody>
      </p:sp>
      <p:sp>
        <p:nvSpPr>
          <p:cNvPr id="32" name="ZoneTexte 31">
            <a:extLst>
              <a:ext uri="{FF2B5EF4-FFF2-40B4-BE49-F238E27FC236}">
                <a16:creationId xmlns:a16="http://schemas.microsoft.com/office/drawing/2014/main" id="{D41B1A6B-F567-708E-CD41-B9D473C7E80D}"/>
              </a:ext>
            </a:extLst>
          </p:cNvPr>
          <p:cNvSpPr txBox="1"/>
          <p:nvPr/>
        </p:nvSpPr>
        <p:spPr>
          <a:xfrm>
            <a:off x="5579646" y="4048344"/>
            <a:ext cx="1422399" cy="276999"/>
          </a:xfrm>
          <a:prstGeom prst="rect">
            <a:avLst/>
          </a:prstGeom>
          <a:noFill/>
        </p:spPr>
        <p:txBody>
          <a:bodyPr wrap="square" rtlCol="0">
            <a:spAutoFit/>
          </a:bodyPr>
          <a:lstStyle/>
          <a:p>
            <a:r>
              <a:rPr lang="fr-FR" sz="1200" dirty="0">
                <a:latin typeface="+mj-lt"/>
              </a:rPr>
              <a:t>Entre 24 et 48h</a:t>
            </a:r>
          </a:p>
        </p:txBody>
      </p:sp>
      <p:sp>
        <p:nvSpPr>
          <p:cNvPr id="34" name="ZoneTexte 33">
            <a:extLst>
              <a:ext uri="{FF2B5EF4-FFF2-40B4-BE49-F238E27FC236}">
                <a16:creationId xmlns:a16="http://schemas.microsoft.com/office/drawing/2014/main" id="{A0DEB0CA-775B-AF56-45E7-55444520F379}"/>
              </a:ext>
            </a:extLst>
          </p:cNvPr>
          <p:cNvSpPr txBox="1"/>
          <p:nvPr/>
        </p:nvSpPr>
        <p:spPr>
          <a:xfrm>
            <a:off x="986240" y="6777097"/>
            <a:ext cx="1463133" cy="523220"/>
          </a:xfrm>
          <a:prstGeom prst="rect">
            <a:avLst/>
          </a:prstGeom>
          <a:noFill/>
        </p:spPr>
        <p:txBody>
          <a:bodyPr wrap="square" rtlCol="0">
            <a:spAutoFit/>
          </a:bodyPr>
          <a:lstStyle/>
          <a:p>
            <a:r>
              <a:rPr lang="fr-FR" sz="2800" dirty="0">
                <a:solidFill>
                  <a:srgbClr val="009BAF"/>
                </a:solidFill>
                <a:latin typeface="+mj-lt"/>
              </a:rPr>
              <a:t>42 %</a:t>
            </a:r>
          </a:p>
        </p:txBody>
      </p:sp>
      <p:sp>
        <p:nvSpPr>
          <p:cNvPr id="49" name="ZoneTexte 48">
            <a:extLst>
              <a:ext uri="{FF2B5EF4-FFF2-40B4-BE49-F238E27FC236}">
                <a16:creationId xmlns:a16="http://schemas.microsoft.com/office/drawing/2014/main" id="{579F58C2-8588-F981-4519-69E7BBF11D8C}"/>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50" name="Espace réservé du numéro de diapositive 34">
            <a:extLst>
              <a:ext uri="{FF2B5EF4-FFF2-40B4-BE49-F238E27FC236}">
                <a16:creationId xmlns:a16="http://schemas.microsoft.com/office/drawing/2014/main" id="{AA9EC2A6-49EE-3A08-B5E8-04AC60C5CBDF}"/>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31</a:t>
            </a:fld>
            <a:endParaRPr lang="fr-FR">
              <a:solidFill>
                <a:schemeClr val="bg1"/>
              </a:solidFill>
            </a:endParaRPr>
          </a:p>
        </p:txBody>
      </p:sp>
      <p:pic>
        <p:nvPicPr>
          <p:cNvPr id="61" name="Graphique 60" descr="Ligne fléchée : incurvée dans le sens des aiguilles d’une montre avec un remplissage uni">
            <a:extLst>
              <a:ext uri="{FF2B5EF4-FFF2-40B4-BE49-F238E27FC236}">
                <a16:creationId xmlns:a16="http://schemas.microsoft.com/office/drawing/2014/main" id="{622E88CE-465D-F859-BE01-59FD4A95D4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418447">
            <a:off x="1260607" y="2344598"/>
            <a:ext cx="914400" cy="914400"/>
          </a:xfrm>
          <a:prstGeom prst="rect">
            <a:avLst/>
          </a:prstGeom>
        </p:spPr>
      </p:pic>
      <p:sp>
        <p:nvSpPr>
          <p:cNvPr id="68" name="ZoneTexte 67">
            <a:extLst>
              <a:ext uri="{FF2B5EF4-FFF2-40B4-BE49-F238E27FC236}">
                <a16:creationId xmlns:a16="http://schemas.microsoft.com/office/drawing/2014/main" id="{00B87973-A6F6-9CDE-771E-D4A89DBD5B4C}"/>
              </a:ext>
            </a:extLst>
          </p:cNvPr>
          <p:cNvSpPr txBox="1"/>
          <p:nvPr/>
        </p:nvSpPr>
        <p:spPr>
          <a:xfrm>
            <a:off x="150715" y="7453217"/>
            <a:ext cx="1098958" cy="830997"/>
          </a:xfrm>
          <a:prstGeom prst="rect">
            <a:avLst/>
          </a:prstGeom>
          <a:noFill/>
        </p:spPr>
        <p:txBody>
          <a:bodyPr wrap="square" rtlCol="0">
            <a:spAutoFit/>
          </a:bodyPr>
          <a:lstStyle/>
          <a:p>
            <a:r>
              <a:rPr lang="fr-FR" sz="4800" dirty="0">
                <a:solidFill>
                  <a:schemeClr val="bg1">
                    <a:lumMod val="75000"/>
                  </a:schemeClr>
                </a:solidFill>
              </a:rPr>
              <a:t>+</a:t>
            </a:r>
          </a:p>
        </p:txBody>
      </p:sp>
      <p:sp>
        <p:nvSpPr>
          <p:cNvPr id="70" name="ZoneTexte 69">
            <a:extLst>
              <a:ext uri="{FF2B5EF4-FFF2-40B4-BE49-F238E27FC236}">
                <a16:creationId xmlns:a16="http://schemas.microsoft.com/office/drawing/2014/main" id="{A287E96C-71B2-5799-5F4F-15B4649D9627}"/>
              </a:ext>
            </a:extLst>
          </p:cNvPr>
          <p:cNvSpPr txBox="1"/>
          <p:nvPr/>
        </p:nvSpPr>
        <p:spPr>
          <a:xfrm>
            <a:off x="226073" y="8082287"/>
            <a:ext cx="2390127" cy="1200329"/>
          </a:xfrm>
          <a:prstGeom prst="rect">
            <a:avLst/>
          </a:prstGeom>
          <a:noFill/>
        </p:spPr>
        <p:txBody>
          <a:bodyPr wrap="square" rtlCol="0">
            <a:spAutoFit/>
          </a:bodyPr>
          <a:lstStyle/>
          <a:p>
            <a:r>
              <a:rPr lang="fr-FR" dirty="0">
                <a:solidFill>
                  <a:srgbClr val="009BAF"/>
                </a:solidFill>
                <a:latin typeface="+mj-lt"/>
              </a:rPr>
              <a:t>La téléconsultation est largement utilisée pour les rendez-vous de moins de 48h</a:t>
            </a:r>
          </a:p>
        </p:txBody>
      </p:sp>
      <p:sp>
        <p:nvSpPr>
          <p:cNvPr id="72" name="ZoneTexte 71">
            <a:extLst>
              <a:ext uri="{FF2B5EF4-FFF2-40B4-BE49-F238E27FC236}">
                <a16:creationId xmlns:a16="http://schemas.microsoft.com/office/drawing/2014/main" id="{E7AAE1C3-4378-9912-5A9B-5D02FC828740}"/>
              </a:ext>
            </a:extLst>
          </p:cNvPr>
          <p:cNvSpPr txBox="1"/>
          <p:nvPr/>
        </p:nvSpPr>
        <p:spPr>
          <a:xfrm>
            <a:off x="3059303" y="7890158"/>
            <a:ext cx="1742252" cy="646331"/>
          </a:xfrm>
          <a:prstGeom prst="rect">
            <a:avLst/>
          </a:prstGeom>
          <a:noFill/>
        </p:spPr>
        <p:txBody>
          <a:bodyPr wrap="square" rtlCol="0">
            <a:spAutoFit/>
          </a:bodyPr>
          <a:lstStyle/>
          <a:p>
            <a:r>
              <a:rPr lang="fr-FR" sz="3600" dirty="0">
                <a:solidFill>
                  <a:schemeClr val="bg1">
                    <a:lumMod val="75000"/>
                  </a:schemeClr>
                </a:solidFill>
                <a:latin typeface="+mj-lt"/>
              </a:rPr>
              <a:t>63 %</a:t>
            </a:r>
          </a:p>
        </p:txBody>
      </p:sp>
      <p:sp>
        <p:nvSpPr>
          <p:cNvPr id="74" name="ZoneTexte 73">
            <a:extLst>
              <a:ext uri="{FF2B5EF4-FFF2-40B4-BE49-F238E27FC236}">
                <a16:creationId xmlns:a16="http://schemas.microsoft.com/office/drawing/2014/main" id="{B9441AD7-0E8F-26C5-5D55-D6F0D0799920}"/>
              </a:ext>
            </a:extLst>
          </p:cNvPr>
          <p:cNvSpPr txBox="1"/>
          <p:nvPr/>
        </p:nvSpPr>
        <p:spPr>
          <a:xfrm>
            <a:off x="4291140" y="8029864"/>
            <a:ext cx="2366306" cy="600164"/>
          </a:xfrm>
          <a:prstGeom prst="rect">
            <a:avLst/>
          </a:prstGeom>
          <a:noFill/>
          <a:ln>
            <a:noFill/>
          </a:ln>
        </p:spPr>
        <p:txBody>
          <a:bodyPr wrap="square" rtlCol="0">
            <a:spAutoFit/>
          </a:bodyPr>
          <a:lstStyle/>
          <a:p>
            <a:r>
              <a:rPr lang="fr-FR" sz="1100" dirty="0">
                <a:latin typeface="+mj-lt"/>
              </a:rPr>
              <a:t>des téléconsultations sont réalisées pour des rendez-vous demandés dans les 48 h précédentes</a:t>
            </a:r>
          </a:p>
        </p:txBody>
      </p:sp>
      <p:sp>
        <p:nvSpPr>
          <p:cNvPr id="76" name="ZoneTexte 75">
            <a:extLst>
              <a:ext uri="{FF2B5EF4-FFF2-40B4-BE49-F238E27FC236}">
                <a16:creationId xmlns:a16="http://schemas.microsoft.com/office/drawing/2014/main" id="{E05171CE-2F00-6A1B-D721-8A701A624A98}"/>
              </a:ext>
            </a:extLst>
          </p:cNvPr>
          <p:cNvSpPr txBox="1"/>
          <p:nvPr/>
        </p:nvSpPr>
        <p:spPr>
          <a:xfrm>
            <a:off x="3087838" y="8525952"/>
            <a:ext cx="1742252" cy="646331"/>
          </a:xfrm>
          <a:prstGeom prst="rect">
            <a:avLst/>
          </a:prstGeom>
          <a:noFill/>
        </p:spPr>
        <p:txBody>
          <a:bodyPr wrap="square" rtlCol="0">
            <a:spAutoFit/>
          </a:bodyPr>
          <a:lstStyle/>
          <a:p>
            <a:r>
              <a:rPr lang="fr-FR" sz="3600" dirty="0">
                <a:solidFill>
                  <a:schemeClr val="bg1">
                    <a:lumMod val="75000"/>
                  </a:schemeClr>
                </a:solidFill>
                <a:latin typeface="+mj-lt"/>
              </a:rPr>
              <a:t>52 %</a:t>
            </a:r>
          </a:p>
        </p:txBody>
      </p:sp>
      <p:sp>
        <p:nvSpPr>
          <p:cNvPr id="78" name="ZoneTexte 77">
            <a:extLst>
              <a:ext uri="{FF2B5EF4-FFF2-40B4-BE49-F238E27FC236}">
                <a16:creationId xmlns:a16="http://schemas.microsoft.com/office/drawing/2014/main" id="{09FCA940-2A9B-774D-6511-784F288A6173}"/>
              </a:ext>
            </a:extLst>
          </p:cNvPr>
          <p:cNvSpPr txBox="1"/>
          <p:nvPr/>
        </p:nvSpPr>
        <p:spPr>
          <a:xfrm>
            <a:off x="4270187" y="8752758"/>
            <a:ext cx="2366306" cy="430887"/>
          </a:xfrm>
          <a:prstGeom prst="rect">
            <a:avLst/>
          </a:prstGeom>
          <a:noFill/>
          <a:ln>
            <a:noFill/>
          </a:ln>
        </p:spPr>
        <p:txBody>
          <a:bodyPr wrap="square" rtlCol="0">
            <a:spAutoFit/>
          </a:bodyPr>
          <a:lstStyle/>
          <a:p>
            <a:r>
              <a:rPr lang="fr-FR" sz="1100" dirty="0">
                <a:latin typeface="+mj-lt"/>
              </a:rPr>
              <a:t>des téléconsultations sont proposées sous 24h</a:t>
            </a:r>
          </a:p>
        </p:txBody>
      </p:sp>
      <p:sp>
        <p:nvSpPr>
          <p:cNvPr id="5" name="ZoneTexte 4">
            <a:extLst>
              <a:ext uri="{FF2B5EF4-FFF2-40B4-BE49-F238E27FC236}">
                <a16:creationId xmlns:a16="http://schemas.microsoft.com/office/drawing/2014/main" id="{C00307B0-EF39-A0D5-305C-17A5914C7CF5}"/>
              </a:ext>
            </a:extLst>
          </p:cNvPr>
          <p:cNvSpPr txBox="1"/>
          <p:nvPr/>
        </p:nvSpPr>
        <p:spPr>
          <a:xfrm>
            <a:off x="1914094" y="6858897"/>
            <a:ext cx="4754092" cy="421991"/>
          </a:xfrm>
          <a:prstGeom prst="rect">
            <a:avLst/>
          </a:prstGeom>
          <a:noFill/>
        </p:spPr>
        <p:txBody>
          <a:bodyPr wrap="square" rtlCol="0">
            <a:noAutofit/>
          </a:bodyPr>
          <a:lstStyle/>
          <a:p>
            <a:pPr algn="just"/>
            <a:r>
              <a:rPr lang="fr-FR" sz="1100" dirty="0">
                <a:latin typeface="+mj-lt"/>
              </a:rPr>
              <a:t>Des demandes de rdv parviennent à obtenir une réponse sous forme d’un rdv au cabinet médical sur le territoire dans un délai inférieur à 48 heures</a:t>
            </a:r>
          </a:p>
        </p:txBody>
      </p:sp>
      <p:pic>
        <p:nvPicPr>
          <p:cNvPr id="9" name="Graphique 8" descr="Ligne fléchée : incurvée dans le sens des aiguilles d’une montre avec un remplissage uni">
            <a:extLst>
              <a:ext uri="{FF2B5EF4-FFF2-40B4-BE49-F238E27FC236}">
                <a16:creationId xmlns:a16="http://schemas.microsoft.com/office/drawing/2014/main" id="{8D1F63BE-955E-0CE4-CDC7-A13BC33238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298289">
            <a:off x="234145" y="6524310"/>
            <a:ext cx="730947" cy="730947"/>
          </a:xfrm>
          <a:prstGeom prst="rect">
            <a:avLst/>
          </a:prstGeom>
        </p:spPr>
      </p:pic>
      <p:graphicFrame>
        <p:nvGraphicFramePr>
          <p:cNvPr id="3" name="Graphique 2">
            <a:extLst>
              <a:ext uri="{FF2B5EF4-FFF2-40B4-BE49-F238E27FC236}">
                <a16:creationId xmlns:a16="http://schemas.microsoft.com/office/drawing/2014/main" id="{4271E6C0-0AA2-1DB3-5F37-715483EF5795}"/>
              </a:ext>
            </a:extLst>
          </p:cNvPr>
          <p:cNvGraphicFramePr>
            <a:graphicFrameLocks/>
          </p:cNvGraphicFramePr>
          <p:nvPr>
            <p:extLst>
              <p:ext uri="{D42A27DB-BD31-4B8C-83A1-F6EECF244321}">
                <p14:modId xmlns:p14="http://schemas.microsoft.com/office/powerpoint/2010/main" val="3315158106"/>
              </p:ext>
            </p:extLst>
          </p:nvPr>
        </p:nvGraphicFramePr>
        <p:xfrm>
          <a:off x="226073" y="4129128"/>
          <a:ext cx="6329866" cy="26500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963671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3964E52-DE46-49B2-DC2C-BDDC1B09DCAC}"/>
              </a:ext>
            </a:extLst>
          </p:cNvPr>
          <p:cNvSpPr txBox="1"/>
          <p:nvPr/>
        </p:nvSpPr>
        <p:spPr>
          <a:xfrm>
            <a:off x="409088" y="334562"/>
            <a:ext cx="806203" cy="806203"/>
          </a:xfrm>
          <a:prstGeom prst="rect">
            <a:avLst/>
          </a:prstGeom>
          <a:solidFill>
            <a:srgbClr val="009BAF"/>
          </a:solidFill>
        </p:spPr>
        <p:txBody>
          <a:bodyPr wrap="square" rtlCol="0" anchor="ctr">
            <a:noAutofit/>
          </a:bodyPr>
          <a:lstStyle/>
          <a:p>
            <a:pPr algn="ctr"/>
            <a:r>
              <a:rPr lang="fr-FR" sz="4022" dirty="0">
                <a:solidFill>
                  <a:schemeClr val="bg1"/>
                </a:solidFill>
                <a:latin typeface="+mj-lt"/>
              </a:rPr>
              <a:t>7</a:t>
            </a:r>
          </a:p>
        </p:txBody>
      </p:sp>
      <p:sp>
        <p:nvSpPr>
          <p:cNvPr id="6" name="ZoneTexte 5">
            <a:extLst>
              <a:ext uri="{FF2B5EF4-FFF2-40B4-BE49-F238E27FC236}">
                <a16:creationId xmlns:a16="http://schemas.microsoft.com/office/drawing/2014/main" id="{A307736D-C540-0C0D-E2A0-DCF6D6A5D9D9}"/>
              </a:ext>
            </a:extLst>
          </p:cNvPr>
          <p:cNvSpPr txBox="1"/>
          <p:nvPr/>
        </p:nvSpPr>
        <p:spPr>
          <a:xfrm>
            <a:off x="1386619" y="241944"/>
            <a:ext cx="4930302" cy="830997"/>
          </a:xfrm>
          <a:prstGeom prst="rect">
            <a:avLst/>
          </a:prstGeom>
          <a:noFill/>
          <a:ln>
            <a:noFill/>
          </a:ln>
        </p:spPr>
        <p:txBody>
          <a:bodyPr wrap="square" rtlCol="0">
            <a:spAutoFit/>
          </a:bodyPr>
          <a:lstStyle/>
          <a:p>
            <a:r>
              <a:rPr lang="fr-FR" sz="2400" dirty="0">
                <a:solidFill>
                  <a:srgbClr val="000000"/>
                </a:solidFill>
                <a:latin typeface="+mj-lt"/>
                <a:ea typeface="Calibri" panose="020F0502020204030204" pitchFamily="34" charset="0"/>
                <a:cs typeface="Calibri Light" panose="020F0302020204030204" pitchFamily="34" charset="0"/>
              </a:rPr>
              <a:t>L’activité du SAS </a:t>
            </a:r>
          </a:p>
          <a:p>
            <a:r>
              <a:rPr lang="fr-FR" sz="2400" dirty="0">
                <a:solidFill>
                  <a:srgbClr val="000000"/>
                </a:solidFill>
                <a:latin typeface="+mj-lt"/>
                <a:ea typeface="Calibri" panose="020F0502020204030204" pitchFamily="34" charset="0"/>
                <a:cs typeface="Calibri Light" panose="020F0302020204030204" pitchFamily="34" charset="0"/>
              </a:rPr>
              <a:t>Illustration Haute-Garonne</a:t>
            </a:r>
          </a:p>
        </p:txBody>
      </p:sp>
      <p:sp>
        <p:nvSpPr>
          <p:cNvPr id="8" name="ZoneTexte 7">
            <a:extLst>
              <a:ext uri="{FF2B5EF4-FFF2-40B4-BE49-F238E27FC236}">
                <a16:creationId xmlns:a16="http://schemas.microsoft.com/office/drawing/2014/main" id="{7CD8952E-FC2F-9D1E-DDDF-3F0F936825BB}"/>
              </a:ext>
            </a:extLst>
          </p:cNvPr>
          <p:cNvSpPr txBox="1"/>
          <p:nvPr/>
        </p:nvSpPr>
        <p:spPr>
          <a:xfrm>
            <a:off x="1386619" y="988303"/>
            <a:ext cx="4773198" cy="169277"/>
          </a:xfrm>
          <a:prstGeom prst="rect">
            <a:avLst/>
          </a:prstGeom>
          <a:noFill/>
        </p:spPr>
        <p:txBody>
          <a:bodyPr wrap="square">
            <a:spAutoFit/>
          </a:bodyPr>
          <a:lstStyle/>
          <a:p>
            <a:r>
              <a:rPr lang="fr-FR" sz="500" dirty="0">
                <a:latin typeface="+mj-lt"/>
              </a:rPr>
              <a:t>Sources : ORU </a:t>
            </a:r>
            <a:r>
              <a:rPr lang="fr-FR" sz="500" dirty="0">
                <a:latin typeface="+mj-lt"/>
                <a:hlinkClick r:id="rId2"/>
              </a:rPr>
              <a:t>–</a:t>
            </a:r>
            <a:r>
              <a:rPr lang="fr-FR" sz="500" dirty="0">
                <a:latin typeface="+mj-lt"/>
              </a:rPr>
              <a:t> 2021 </a:t>
            </a:r>
            <a:r>
              <a:rPr lang="fr-FR" sz="500" dirty="0">
                <a:latin typeface="+mj-lt"/>
                <a:hlinkClick r:id="rId2"/>
              </a:rPr>
              <a:t>PANORAMA OCCITANIE ACTIVITÉ DES STRUCTURES D’URGENCE 2021</a:t>
            </a:r>
            <a:endParaRPr lang="fr-FR" sz="500" dirty="0">
              <a:latin typeface="+mj-lt"/>
            </a:endParaRPr>
          </a:p>
        </p:txBody>
      </p:sp>
      <p:pic>
        <p:nvPicPr>
          <p:cNvPr id="24" name="Image 23">
            <a:extLst>
              <a:ext uri="{FF2B5EF4-FFF2-40B4-BE49-F238E27FC236}">
                <a16:creationId xmlns:a16="http://schemas.microsoft.com/office/drawing/2014/main" id="{B415A613-4277-6D17-2DCA-764567AD247C}"/>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4504339" y="1356862"/>
            <a:ext cx="267046" cy="202903"/>
          </a:xfrm>
          <a:prstGeom prst="rect">
            <a:avLst/>
          </a:prstGeom>
        </p:spPr>
      </p:pic>
      <p:pic>
        <p:nvPicPr>
          <p:cNvPr id="25" name="Image 24" descr="Une image contenant dessin au trait&#10;&#10;Description générée automatiquement">
            <a:extLst>
              <a:ext uri="{FF2B5EF4-FFF2-40B4-BE49-F238E27FC236}">
                <a16:creationId xmlns:a16="http://schemas.microsoft.com/office/drawing/2014/main" id="{1E2A7F45-2C1C-8CA1-7239-F309DFABB485}"/>
              </a:ext>
            </a:extLst>
          </p:cNvPr>
          <p:cNvPicPr>
            <a:picLocks noChangeAspect="1"/>
          </p:cNvPicPr>
          <p:nvPr/>
        </p:nvPicPr>
        <p:blipFill rotWithShape="1">
          <a:blip r:embed="rId4">
            <a:extLst>
              <a:ext uri="{28A0092B-C50C-407E-A947-70E740481C1C}">
                <a14:useLocalDpi xmlns:a14="http://schemas.microsoft.com/office/drawing/2010/main" val="0"/>
              </a:ext>
            </a:extLst>
          </a:blip>
          <a:srcRect b="5749"/>
          <a:stretch/>
        </p:blipFill>
        <p:spPr>
          <a:xfrm flipH="1">
            <a:off x="5640151" y="7235028"/>
            <a:ext cx="1077269" cy="634611"/>
          </a:xfrm>
          <a:prstGeom prst="rect">
            <a:avLst/>
          </a:prstGeom>
        </p:spPr>
      </p:pic>
      <p:sp>
        <p:nvSpPr>
          <p:cNvPr id="26" name="Ellipse 25">
            <a:extLst>
              <a:ext uri="{FF2B5EF4-FFF2-40B4-BE49-F238E27FC236}">
                <a16:creationId xmlns:a16="http://schemas.microsoft.com/office/drawing/2014/main" id="{54859D62-0BAC-60B0-2FAB-39CD7C9ED5A7}"/>
              </a:ext>
            </a:extLst>
          </p:cNvPr>
          <p:cNvSpPr/>
          <p:nvPr/>
        </p:nvSpPr>
        <p:spPr>
          <a:xfrm>
            <a:off x="2390194" y="3835697"/>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03" dirty="0">
              <a:solidFill>
                <a:srgbClr val="00B0F0"/>
              </a:solidFill>
              <a:latin typeface="+mj-lt"/>
            </a:endParaRPr>
          </a:p>
        </p:txBody>
      </p:sp>
      <p:sp>
        <p:nvSpPr>
          <p:cNvPr id="27" name="Ellipse 26">
            <a:extLst>
              <a:ext uri="{FF2B5EF4-FFF2-40B4-BE49-F238E27FC236}">
                <a16:creationId xmlns:a16="http://schemas.microsoft.com/office/drawing/2014/main" id="{DFB81811-3015-9468-38E5-2A55443B4C7B}"/>
              </a:ext>
            </a:extLst>
          </p:cNvPr>
          <p:cNvSpPr/>
          <p:nvPr/>
        </p:nvSpPr>
        <p:spPr>
          <a:xfrm>
            <a:off x="1007264" y="4016248"/>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03" dirty="0">
              <a:solidFill>
                <a:srgbClr val="00B0F0"/>
              </a:solidFill>
              <a:latin typeface="+mj-lt"/>
            </a:endParaRPr>
          </a:p>
        </p:txBody>
      </p:sp>
      <p:sp>
        <p:nvSpPr>
          <p:cNvPr id="29" name="Ellipse 28">
            <a:extLst>
              <a:ext uri="{FF2B5EF4-FFF2-40B4-BE49-F238E27FC236}">
                <a16:creationId xmlns:a16="http://schemas.microsoft.com/office/drawing/2014/main" id="{3E34270C-47F9-FFFA-48B9-659E4F312013}"/>
              </a:ext>
            </a:extLst>
          </p:cNvPr>
          <p:cNvSpPr/>
          <p:nvPr/>
        </p:nvSpPr>
        <p:spPr>
          <a:xfrm>
            <a:off x="3000284" y="7415367"/>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03" dirty="0">
              <a:solidFill>
                <a:srgbClr val="00B0F0"/>
              </a:solidFill>
              <a:latin typeface="+mj-lt"/>
            </a:endParaRPr>
          </a:p>
        </p:txBody>
      </p:sp>
      <p:sp>
        <p:nvSpPr>
          <p:cNvPr id="30" name="Ellipse 29">
            <a:extLst>
              <a:ext uri="{FF2B5EF4-FFF2-40B4-BE49-F238E27FC236}">
                <a16:creationId xmlns:a16="http://schemas.microsoft.com/office/drawing/2014/main" id="{CBFDC501-E968-25EC-D9AF-3DEC520D6C64}"/>
              </a:ext>
            </a:extLst>
          </p:cNvPr>
          <p:cNvSpPr/>
          <p:nvPr/>
        </p:nvSpPr>
        <p:spPr>
          <a:xfrm>
            <a:off x="3868324" y="6320227"/>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03" dirty="0">
              <a:solidFill>
                <a:srgbClr val="00B0F0"/>
              </a:solidFill>
              <a:latin typeface="+mj-lt"/>
            </a:endParaRPr>
          </a:p>
        </p:txBody>
      </p:sp>
      <p:sp>
        <p:nvSpPr>
          <p:cNvPr id="31" name="Ellipse 30">
            <a:extLst>
              <a:ext uri="{FF2B5EF4-FFF2-40B4-BE49-F238E27FC236}">
                <a16:creationId xmlns:a16="http://schemas.microsoft.com/office/drawing/2014/main" id="{1ED197DA-B11B-93CA-C4D1-8C1618DFC1EE}"/>
              </a:ext>
            </a:extLst>
          </p:cNvPr>
          <p:cNvSpPr/>
          <p:nvPr/>
        </p:nvSpPr>
        <p:spPr>
          <a:xfrm>
            <a:off x="4353431" y="4976603"/>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03" dirty="0">
              <a:solidFill>
                <a:srgbClr val="00B0F0"/>
              </a:solidFill>
              <a:latin typeface="+mj-lt"/>
            </a:endParaRPr>
          </a:p>
        </p:txBody>
      </p:sp>
      <p:sp>
        <p:nvSpPr>
          <p:cNvPr id="46" name="Ellipse 45">
            <a:extLst>
              <a:ext uri="{FF2B5EF4-FFF2-40B4-BE49-F238E27FC236}">
                <a16:creationId xmlns:a16="http://schemas.microsoft.com/office/drawing/2014/main" id="{CE900129-B307-313B-0630-8F81BDE219DA}"/>
              </a:ext>
            </a:extLst>
          </p:cNvPr>
          <p:cNvSpPr/>
          <p:nvPr/>
        </p:nvSpPr>
        <p:spPr>
          <a:xfrm>
            <a:off x="3892404" y="6458539"/>
            <a:ext cx="1080000" cy="1080000"/>
          </a:xfrm>
          <a:prstGeom prst="ellipse">
            <a:avLst/>
          </a:prstGeom>
          <a:solidFill>
            <a:srgbClr val="009BAF"/>
          </a:solidFill>
          <a:ln>
            <a:solidFill>
              <a:srgbClr val="009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latin typeface="+mj-lt"/>
              </a:rPr>
              <a:t>4721 conseils médicaux simples</a:t>
            </a:r>
          </a:p>
        </p:txBody>
      </p:sp>
      <p:sp>
        <p:nvSpPr>
          <p:cNvPr id="47" name="Ellipse 46">
            <a:extLst>
              <a:ext uri="{FF2B5EF4-FFF2-40B4-BE49-F238E27FC236}">
                <a16:creationId xmlns:a16="http://schemas.microsoft.com/office/drawing/2014/main" id="{DAE08675-3745-8DB5-DDD3-3E329CCB5177}"/>
              </a:ext>
            </a:extLst>
          </p:cNvPr>
          <p:cNvSpPr/>
          <p:nvPr/>
        </p:nvSpPr>
        <p:spPr>
          <a:xfrm>
            <a:off x="3040001" y="7459438"/>
            <a:ext cx="1080000" cy="1080000"/>
          </a:xfrm>
          <a:prstGeom prst="ellipse">
            <a:avLst/>
          </a:prstGeom>
          <a:solidFill>
            <a:schemeClr val="bg1">
              <a:lumMod val="85000"/>
            </a:schemeClr>
          </a:solidFill>
          <a:ln>
            <a:solidFill>
              <a:srgbClr val="009BA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100" dirty="0">
                <a:solidFill>
                  <a:schemeClr val="tx1"/>
                </a:solidFill>
                <a:latin typeface="+mj-lt"/>
              </a:rPr>
              <a:t>871 «Aller aux urgences»</a:t>
            </a:r>
          </a:p>
        </p:txBody>
      </p:sp>
      <p:sp>
        <p:nvSpPr>
          <p:cNvPr id="48" name="Ellipse 47">
            <a:extLst>
              <a:ext uri="{FF2B5EF4-FFF2-40B4-BE49-F238E27FC236}">
                <a16:creationId xmlns:a16="http://schemas.microsoft.com/office/drawing/2014/main" id="{18E6D1DF-BFF8-E3C9-D3A4-0C7694602BB3}"/>
              </a:ext>
            </a:extLst>
          </p:cNvPr>
          <p:cNvSpPr/>
          <p:nvPr/>
        </p:nvSpPr>
        <p:spPr>
          <a:xfrm>
            <a:off x="4285231" y="5265192"/>
            <a:ext cx="1080000" cy="1080000"/>
          </a:xfrm>
          <a:prstGeom prst="ellipse">
            <a:avLst/>
          </a:prstGeom>
          <a:solidFill>
            <a:srgbClr val="009BAF"/>
          </a:solidFill>
          <a:ln>
            <a:solidFill>
              <a:srgbClr val="009BA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100" dirty="0">
                <a:solidFill>
                  <a:schemeClr val="bg1"/>
                </a:solidFill>
                <a:latin typeface="+mj-lt"/>
              </a:rPr>
              <a:t>782 </a:t>
            </a:r>
          </a:p>
          <a:p>
            <a:pPr algn="ctr"/>
            <a:r>
              <a:rPr lang="fr-FR" sz="1050" dirty="0">
                <a:solidFill>
                  <a:schemeClr val="bg1"/>
                </a:solidFill>
                <a:latin typeface="+mj-lt"/>
              </a:rPr>
              <a:t>Consultations</a:t>
            </a:r>
            <a:r>
              <a:rPr lang="fr-FR" sz="1100" dirty="0">
                <a:solidFill>
                  <a:schemeClr val="bg1"/>
                </a:solidFill>
                <a:latin typeface="+mj-lt"/>
              </a:rPr>
              <a:t>  SNP en ville</a:t>
            </a:r>
          </a:p>
        </p:txBody>
      </p:sp>
      <p:sp>
        <p:nvSpPr>
          <p:cNvPr id="49" name="Ellipse 48">
            <a:extLst>
              <a:ext uri="{FF2B5EF4-FFF2-40B4-BE49-F238E27FC236}">
                <a16:creationId xmlns:a16="http://schemas.microsoft.com/office/drawing/2014/main" id="{06E69EA8-C729-4ED5-BFC0-92161B0666E3}"/>
              </a:ext>
            </a:extLst>
          </p:cNvPr>
          <p:cNvSpPr/>
          <p:nvPr/>
        </p:nvSpPr>
        <p:spPr>
          <a:xfrm>
            <a:off x="1586678" y="7066179"/>
            <a:ext cx="1080000" cy="1080000"/>
          </a:xfrm>
          <a:prstGeom prst="ellipse">
            <a:avLst/>
          </a:prstGeom>
          <a:solidFill>
            <a:schemeClr val="bg1">
              <a:lumMod val="85000"/>
            </a:schemeClr>
          </a:solidFill>
          <a:ln>
            <a:solidFill>
              <a:srgbClr val="009BA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100" dirty="0">
                <a:solidFill>
                  <a:schemeClr val="tx1"/>
                </a:solidFill>
                <a:latin typeface="+mj-lt"/>
              </a:rPr>
              <a:t>814 </a:t>
            </a:r>
          </a:p>
          <a:p>
            <a:pPr algn="ctr"/>
            <a:r>
              <a:rPr lang="fr-FR" sz="1100" dirty="0">
                <a:solidFill>
                  <a:schemeClr val="tx1"/>
                </a:solidFill>
                <a:latin typeface="+mj-lt"/>
              </a:rPr>
              <a:t>SMUR </a:t>
            </a:r>
          </a:p>
        </p:txBody>
      </p:sp>
      <p:sp>
        <p:nvSpPr>
          <p:cNvPr id="50" name="ZoneTexte 49">
            <a:extLst>
              <a:ext uri="{FF2B5EF4-FFF2-40B4-BE49-F238E27FC236}">
                <a16:creationId xmlns:a16="http://schemas.microsoft.com/office/drawing/2014/main" id="{CBCD27D8-9028-2492-B719-8739F6666D49}"/>
              </a:ext>
            </a:extLst>
          </p:cNvPr>
          <p:cNvSpPr txBox="1"/>
          <p:nvPr/>
        </p:nvSpPr>
        <p:spPr>
          <a:xfrm>
            <a:off x="4410610" y="7848448"/>
            <a:ext cx="2242347" cy="1546577"/>
          </a:xfrm>
          <a:prstGeom prst="rect">
            <a:avLst/>
          </a:prstGeom>
          <a:noFill/>
          <a:ln w="28575">
            <a:solidFill>
              <a:srgbClr val="009BAF"/>
            </a:solidFill>
            <a:prstDash val="sysDash"/>
          </a:ln>
        </p:spPr>
        <p:txBody>
          <a:bodyPr wrap="square" rtlCol="0">
            <a:spAutoFit/>
          </a:bodyPr>
          <a:lstStyle/>
          <a:p>
            <a:r>
              <a:rPr lang="fr-FR" sz="1050" dirty="0">
                <a:latin typeface="+mj-lt"/>
              </a:rPr>
              <a:t>Durée des appels</a:t>
            </a:r>
          </a:p>
          <a:p>
            <a:pPr marL="130596" indent="-130596">
              <a:buFont typeface="Arial" panose="020B0604020202020204" pitchFamily="34" charset="0"/>
              <a:buChar char="•"/>
            </a:pPr>
            <a:r>
              <a:rPr lang="fr-FR" sz="1050" dirty="0">
                <a:latin typeface="+mj-lt"/>
              </a:rPr>
              <a:t>2,3 mn ARM Front Office</a:t>
            </a:r>
          </a:p>
          <a:p>
            <a:pPr marL="130596" indent="-130596">
              <a:buFont typeface="Arial" panose="020B0604020202020204" pitchFamily="34" charset="0"/>
              <a:buChar char="•"/>
            </a:pPr>
            <a:r>
              <a:rPr lang="fr-FR" sz="1050" dirty="0">
                <a:latin typeface="+mj-lt"/>
              </a:rPr>
              <a:t>9,6 mn OSNP</a:t>
            </a:r>
          </a:p>
          <a:p>
            <a:pPr marL="130596" indent="-130596">
              <a:buFont typeface="Arial" panose="020B0604020202020204" pitchFamily="34" charset="0"/>
              <a:buChar char="•"/>
            </a:pPr>
            <a:r>
              <a:rPr lang="fr-FR" sz="1050" dirty="0">
                <a:latin typeface="+mj-lt"/>
              </a:rPr>
              <a:t>4,8 mn Médecin libéral</a:t>
            </a:r>
          </a:p>
          <a:p>
            <a:pPr marL="130596" indent="-130596">
              <a:buFont typeface="Arial" panose="020B0604020202020204" pitchFamily="34" charset="0"/>
              <a:buChar char="•"/>
            </a:pPr>
            <a:r>
              <a:rPr lang="fr-FR" sz="1050" dirty="0">
                <a:latin typeface="+mj-lt"/>
              </a:rPr>
              <a:t>3,4 mn Médecin hospitalier</a:t>
            </a:r>
          </a:p>
          <a:p>
            <a:endParaRPr lang="fr-FR" sz="1050" dirty="0">
              <a:latin typeface="+mj-lt"/>
            </a:endParaRPr>
          </a:p>
          <a:p>
            <a:r>
              <a:rPr lang="fr-FR" sz="1050">
                <a:latin typeface="+mj-lt"/>
              </a:rPr>
              <a:t>Nb dossiers </a:t>
            </a:r>
            <a:r>
              <a:rPr lang="fr-FR" sz="1050" dirty="0">
                <a:latin typeface="+mj-lt"/>
              </a:rPr>
              <a:t>de </a:t>
            </a:r>
            <a:r>
              <a:rPr lang="fr-FR" sz="1050">
                <a:latin typeface="+mj-lt"/>
              </a:rPr>
              <a:t>régulation ouverts </a:t>
            </a:r>
            <a:r>
              <a:rPr lang="fr-FR" sz="1050" dirty="0">
                <a:latin typeface="+mj-lt"/>
              </a:rPr>
              <a:t>par rapport à la population : 0,17%</a:t>
            </a:r>
          </a:p>
          <a:p>
            <a:r>
              <a:rPr lang="fr-FR" sz="1050" dirty="0">
                <a:latin typeface="+mj-lt"/>
              </a:rPr>
              <a:t>Population 1,4 </a:t>
            </a:r>
            <a:r>
              <a:rPr lang="fr-FR" sz="1050">
                <a:latin typeface="+mj-lt"/>
              </a:rPr>
              <a:t>millions d’habitants</a:t>
            </a:r>
            <a:endParaRPr lang="fr-FR" sz="1050" dirty="0">
              <a:latin typeface="+mj-lt"/>
            </a:endParaRPr>
          </a:p>
        </p:txBody>
      </p:sp>
      <p:sp>
        <p:nvSpPr>
          <p:cNvPr id="51" name="Rectangle 50">
            <a:extLst>
              <a:ext uri="{FF2B5EF4-FFF2-40B4-BE49-F238E27FC236}">
                <a16:creationId xmlns:a16="http://schemas.microsoft.com/office/drawing/2014/main" id="{7A422392-BFD8-8D71-A2CF-D0C63C15751E}"/>
              </a:ext>
            </a:extLst>
          </p:cNvPr>
          <p:cNvSpPr/>
          <p:nvPr/>
        </p:nvSpPr>
        <p:spPr>
          <a:xfrm>
            <a:off x="5633720" y="5537542"/>
            <a:ext cx="1224280" cy="415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100" dirty="0">
                <a:solidFill>
                  <a:schemeClr val="accent2"/>
                </a:solidFill>
                <a:latin typeface="+mj-lt"/>
              </a:rPr>
              <a:t>5,3% des appels du SAS</a:t>
            </a:r>
          </a:p>
          <a:p>
            <a:endParaRPr lang="fr-FR" sz="1100" dirty="0">
              <a:solidFill>
                <a:schemeClr val="accent2"/>
              </a:solidFill>
              <a:latin typeface="+mj-lt"/>
            </a:endParaRPr>
          </a:p>
          <a:p>
            <a:r>
              <a:rPr lang="fr-FR" sz="1100" dirty="0">
                <a:solidFill>
                  <a:schemeClr val="accent2"/>
                </a:solidFill>
                <a:latin typeface="+mj-lt"/>
              </a:rPr>
              <a:t>157 effecteurs actifs</a:t>
            </a:r>
          </a:p>
          <a:p>
            <a:r>
              <a:rPr lang="fr-FR" sz="1100" dirty="0">
                <a:solidFill>
                  <a:schemeClr val="accent2"/>
                </a:solidFill>
                <a:latin typeface="+mj-lt"/>
              </a:rPr>
              <a:t>En moyenne 37 consultations/jour</a:t>
            </a:r>
          </a:p>
        </p:txBody>
      </p:sp>
      <p:cxnSp>
        <p:nvCxnSpPr>
          <p:cNvPr id="52" name="Connecteur droit avec flèche 51">
            <a:extLst>
              <a:ext uri="{FF2B5EF4-FFF2-40B4-BE49-F238E27FC236}">
                <a16:creationId xmlns:a16="http://schemas.microsoft.com/office/drawing/2014/main" id="{4A67B00B-E5BF-C952-AA74-8E04D20042DE}"/>
              </a:ext>
            </a:extLst>
          </p:cNvPr>
          <p:cNvCxnSpPr>
            <a:cxnSpLocks/>
            <a:stCxn id="51" idx="1"/>
            <a:endCxn id="48" idx="6"/>
          </p:cNvCxnSpPr>
          <p:nvPr/>
        </p:nvCxnSpPr>
        <p:spPr>
          <a:xfrm flipH="1">
            <a:off x="5365231" y="5745321"/>
            <a:ext cx="268489" cy="59871"/>
          </a:xfrm>
          <a:prstGeom prst="straightConnector1">
            <a:avLst/>
          </a:prstGeom>
          <a:ln>
            <a:solidFill>
              <a:srgbClr val="009BAF"/>
            </a:solidFill>
            <a:tailEnd type="triangle"/>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id="{FFB36062-DADF-65F9-762E-08CDBAF65477}"/>
              </a:ext>
            </a:extLst>
          </p:cNvPr>
          <p:cNvSpPr txBox="1"/>
          <p:nvPr/>
        </p:nvSpPr>
        <p:spPr>
          <a:xfrm>
            <a:off x="300020" y="8331689"/>
            <a:ext cx="1826658" cy="415498"/>
          </a:xfrm>
          <a:prstGeom prst="rect">
            <a:avLst/>
          </a:prstGeom>
          <a:noFill/>
        </p:spPr>
        <p:txBody>
          <a:bodyPr wrap="square" rtlCol="0">
            <a:spAutoFit/>
          </a:bodyPr>
          <a:lstStyle/>
          <a:p>
            <a:r>
              <a:rPr lang="fr-FR" sz="700" dirty="0">
                <a:solidFill>
                  <a:srgbClr val="009BAF"/>
                </a:solidFill>
                <a:latin typeface="+mj-lt"/>
              </a:rPr>
              <a:t>Sources : ARS</a:t>
            </a:r>
          </a:p>
          <a:p>
            <a:r>
              <a:rPr lang="fr-FR" sz="700" dirty="0">
                <a:solidFill>
                  <a:srgbClr val="009BAF"/>
                </a:solidFill>
                <a:latin typeface="+mj-lt"/>
              </a:rPr>
              <a:t>SAS Haute-Garonne</a:t>
            </a:r>
          </a:p>
          <a:p>
            <a:r>
              <a:rPr lang="fr-FR" sz="700" dirty="0">
                <a:solidFill>
                  <a:srgbClr val="009BAF"/>
                </a:solidFill>
                <a:latin typeface="+mj-lt"/>
              </a:rPr>
              <a:t>Mois de référence : mai 2022</a:t>
            </a:r>
          </a:p>
        </p:txBody>
      </p:sp>
      <p:sp>
        <p:nvSpPr>
          <p:cNvPr id="55" name="Ellipse 54">
            <a:extLst>
              <a:ext uri="{FF2B5EF4-FFF2-40B4-BE49-F238E27FC236}">
                <a16:creationId xmlns:a16="http://schemas.microsoft.com/office/drawing/2014/main" id="{1164EFA1-061E-44B6-343D-22C2C02BA52D}"/>
              </a:ext>
            </a:extLst>
          </p:cNvPr>
          <p:cNvSpPr/>
          <p:nvPr/>
        </p:nvSpPr>
        <p:spPr>
          <a:xfrm>
            <a:off x="3399077" y="1737426"/>
            <a:ext cx="1080000" cy="1080000"/>
          </a:xfrm>
          <a:prstGeom prst="ellipse">
            <a:avLst/>
          </a:prstGeom>
          <a:solidFill>
            <a:schemeClr val="bg1"/>
          </a:solidFill>
          <a:ln>
            <a:solidFill>
              <a:srgbClr val="009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rgbClr val="009BAF"/>
                </a:solidFill>
                <a:latin typeface="+mj-lt"/>
              </a:rPr>
              <a:t>30 612 appels décrochés par le N°15</a:t>
            </a:r>
          </a:p>
        </p:txBody>
      </p:sp>
      <p:sp>
        <p:nvSpPr>
          <p:cNvPr id="56" name="Rectangle 55">
            <a:extLst>
              <a:ext uri="{FF2B5EF4-FFF2-40B4-BE49-F238E27FC236}">
                <a16:creationId xmlns:a16="http://schemas.microsoft.com/office/drawing/2014/main" id="{12326514-3D06-A15F-C411-6B0D551FA240}"/>
              </a:ext>
            </a:extLst>
          </p:cNvPr>
          <p:cNvSpPr/>
          <p:nvPr/>
        </p:nvSpPr>
        <p:spPr>
          <a:xfrm>
            <a:off x="256523" y="1973614"/>
            <a:ext cx="2236393" cy="1452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100" dirty="0">
                <a:solidFill>
                  <a:sysClr val="windowText" lastClr="000000"/>
                </a:solidFill>
                <a:latin typeface="+mj-lt"/>
              </a:rPr>
              <a:t>Taux d’accueil de </a:t>
            </a:r>
            <a:r>
              <a:rPr lang="fr-FR" sz="1100">
                <a:solidFill>
                  <a:sysClr val="windowText" lastClr="000000"/>
                </a:solidFill>
                <a:latin typeface="+mj-lt"/>
              </a:rPr>
              <a:t>89%</a:t>
            </a:r>
            <a:endParaRPr lang="fr-FR" sz="1100" dirty="0">
              <a:solidFill>
                <a:sysClr val="windowText" lastClr="000000"/>
              </a:solidFill>
              <a:latin typeface="+mj-lt"/>
            </a:endParaRPr>
          </a:p>
          <a:p>
            <a:pPr algn="r"/>
            <a:r>
              <a:rPr lang="fr-FR" sz="1100" dirty="0">
                <a:solidFill>
                  <a:sysClr val="windowText" lastClr="000000"/>
                </a:solidFill>
                <a:latin typeface="+mj-lt"/>
              </a:rPr>
              <a:t>60% des appels traités en moins de 20 secondes</a:t>
            </a:r>
          </a:p>
          <a:p>
            <a:pPr algn="r"/>
            <a:endParaRPr lang="fr-FR" sz="1100" dirty="0">
              <a:solidFill>
                <a:sysClr val="windowText" lastClr="000000"/>
              </a:solidFill>
              <a:latin typeface="+mj-lt"/>
            </a:endParaRPr>
          </a:p>
          <a:p>
            <a:pPr algn="r"/>
            <a:r>
              <a:rPr lang="fr-FR" sz="1100" dirty="0">
                <a:solidFill>
                  <a:sysClr val="windowText" lastClr="000000"/>
                </a:solidFill>
                <a:latin typeface="+mj-lt"/>
              </a:rPr>
              <a:t>32 684 dossiers de </a:t>
            </a:r>
            <a:r>
              <a:rPr lang="fr-FR" sz="1100">
                <a:solidFill>
                  <a:sysClr val="windowText" lastClr="000000"/>
                </a:solidFill>
                <a:latin typeface="+mj-lt"/>
              </a:rPr>
              <a:t>régulation créés </a:t>
            </a:r>
            <a:r>
              <a:rPr lang="fr-FR" sz="1100" dirty="0">
                <a:solidFill>
                  <a:sysClr val="windowText" lastClr="000000"/>
                </a:solidFill>
                <a:latin typeface="+mj-lt"/>
              </a:rPr>
              <a:t>dont 33% </a:t>
            </a:r>
            <a:r>
              <a:rPr lang="fr-FR" sz="1100">
                <a:solidFill>
                  <a:sysClr val="windowText" lastClr="000000"/>
                </a:solidFill>
                <a:latin typeface="+mj-lt"/>
              </a:rPr>
              <a:t>par des médecins </a:t>
            </a:r>
            <a:r>
              <a:rPr lang="fr-FR" sz="1100" dirty="0">
                <a:solidFill>
                  <a:sysClr val="windowText" lastClr="000000"/>
                </a:solidFill>
                <a:latin typeface="+mj-lt"/>
              </a:rPr>
              <a:t>libéraux et 66% </a:t>
            </a:r>
            <a:r>
              <a:rPr lang="fr-FR" sz="1100">
                <a:solidFill>
                  <a:sysClr val="windowText" lastClr="000000"/>
                </a:solidFill>
                <a:latin typeface="+mj-lt"/>
              </a:rPr>
              <a:t>par des médecins </a:t>
            </a:r>
            <a:r>
              <a:rPr lang="fr-FR" sz="1100" dirty="0">
                <a:solidFill>
                  <a:sysClr val="windowText" lastClr="000000"/>
                </a:solidFill>
                <a:latin typeface="+mj-lt"/>
              </a:rPr>
              <a:t>hospitaliers</a:t>
            </a:r>
          </a:p>
        </p:txBody>
      </p:sp>
      <p:cxnSp>
        <p:nvCxnSpPr>
          <p:cNvPr id="57" name="Connecteur droit avec flèche 56">
            <a:extLst>
              <a:ext uri="{FF2B5EF4-FFF2-40B4-BE49-F238E27FC236}">
                <a16:creationId xmlns:a16="http://schemas.microsoft.com/office/drawing/2014/main" id="{00C1691F-730E-7A55-D974-CDAE48B7D1AB}"/>
              </a:ext>
            </a:extLst>
          </p:cNvPr>
          <p:cNvCxnSpPr>
            <a:cxnSpLocks/>
            <a:stCxn id="56" idx="3"/>
            <a:endCxn id="55" idx="2"/>
          </p:cNvCxnSpPr>
          <p:nvPr/>
        </p:nvCxnSpPr>
        <p:spPr>
          <a:xfrm flipV="1">
            <a:off x="2492916" y="2277426"/>
            <a:ext cx="906161" cy="422312"/>
          </a:xfrm>
          <a:prstGeom prst="straightConnector1">
            <a:avLst/>
          </a:prstGeom>
          <a:ln>
            <a:solidFill>
              <a:srgbClr val="009BAF"/>
            </a:solidFill>
            <a:tailEnd type="triangle"/>
          </a:ln>
        </p:spPr>
        <p:style>
          <a:lnRef idx="1">
            <a:schemeClr val="accent1"/>
          </a:lnRef>
          <a:fillRef idx="0">
            <a:schemeClr val="accent1"/>
          </a:fillRef>
          <a:effectRef idx="0">
            <a:schemeClr val="accent1"/>
          </a:effectRef>
          <a:fontRef idx="minor">
            <a:schemeClr val="tx1"/>
          </a:fontRef>
        </p:style>
      </p:cxnSp>
      <p:sp>
        <p:nvSpPr>
          <p:cNvPr id="58" name="Ellipse 57">
            <a:extLst>
              <a:ext uri="{FF2B5EF4-FFF2-40B4-BE49-F238E27FC236}">
                <a16:creationId xmlns:a16="http://schemas.microsoft.com/office/drawing/2014/main" id="{8721ECF5-247D-6B77-F32C-512072257B10}"/>
              </a:ext>
            </a:extLst>
          </p:cNvPr>
          <p:cNvSpPr/>
          <p:nvPr/>
        </p:nvSpPr>
        <p:spPr>
          <a:xfrm>
            <a:off x="561682" y="6091907"/>
            <a:ext cx="1080000" cy="1080000"/>
          </a:xfrm>
          <a:prstGeom prst="ellipse">
            <a:avLst/>
          </a:prstGeom>
          <a:solidFill>
            <a:schemeClr val="bg1">
              <a:lumMod val="85000"/>
            </a:schemeClr>
          </a:solidFill>
          <a:ln>
            <a:solidFill>
              <a:srgbClr val="009BA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100" dirty="0">
                <a:solidFill>
                  <a:schemeClr val="tx1"/>
                </a:solidFill>
                <a:latin typeface="+mj-lt"/>
              </a:rPr>
              <a:t>2865 Ambulances privées </a:t>
            </a:r>
          </a:p>
        </p:txBody>
      </p:sp>
      <p:sp>
        <p:nvSpPr>
          <p:cNvPr id="59" name="Ellipse 58">
            <a:extLst>
              <a:ext uri="{FF2B5EF4-FFF2-40B4-BE49-F238E27FC236}">
                <a16:creationId xmlns:a16="http://schemas.microsoft.com/office/drawing/2014/main" id="{FF76981B-40F6-887B-D45C-79AFED652D38}"/>
              </a:ext>
            </a:extLst>
          </p:cNvPr>
          <p:cNvSpPr/>
          <p:nvPr/>
        </p:nvSpPr>
        <p:spPr>
          <a:xfrm>
            <a:off x="428754" y="4305358"/>
            <a:ext cx="1080000" cy="1080000"/>
          </a:xfrm>
          <a:prstGeom prst="ellipse">
            <a:avLst/>
          </a:prstGeom>
          <a:solidFill>
            <a:schemeClr val="bg1">
              <a:lumMod val="85000"/>
            </a:schemeClr>
          </a:solidFill>
          <a:ln>
            <a:solidFill>
              <a:srgbClr val="009BA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100" dirty="0">
                <a:solidFill>
                  <a:schemeClr val="tx1"/>
                </a:solidFill>
                <a:latin typeface="+mj-lt"/>
              </a:rPr>
              <a:t>2126</a:t>
            </a:r>
          </a:p>
          <a:p>
            <a:pPr algn="ctr"/>
            <a:r>
              <a:rPr lang="fr-FR" sz="1100" dirty="0">
                <a:solidFill>
                  <a:schemeClr val="tx1"/>
                </a:solidFill>
                <a:latin typeface="+mj-lt"/>
              </a:rPr>
              <a:t>VSAV</a:t>
            </a:r>
          </a:p>
        </p:txBody>
      </p:sp>
      <p:sp>
        <p:nvSpPr>
          <p:cNvPr id="60" name="Ellipse 59">
            <a:extLst>
              <a:ext uri="{FF2B5EF4-FFF2-40B4-BE49-F238E27FC236}">
                <a16:creationId xmlns:a16="http://schemas.microsoft.com/office/drawing/2014/main" id="{965C3ED6-748E-A6FE-9AE0-8354E42B1695}"/>
              </a:ext>
            </a:extLst>
          </p:cNvPr>
          <p:cNvSpPr/>
          <p:nvPr/>
        </p:nvSpPr>
        <p:spPr>
          <a:xfrm>
            <a:off x="2492916" y="4037708"/>
            <a:ext cx="1080000" cy="1080000"/>
          </a:xfrm>
          <a:prstGeom prst="ellipse">
            <a:avLst/>
          </a:prstGeom>
          <a:solidFill>
            <a:srgbClr val="009BAF"/>
          </a:solidFill>
          <a:ln>
            <a:solidFill>
              <a:srgbClr val="009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latin typeface="+mj-lt"/>
              </a:rPr>
              <a:t>14 510 appels horaires </a:t>
            </a:r>
            <a:r>
              <a:rPr lang="fr-FR" sz="1000" b="1" u="sng" dirty="0">
                <a:solidFill>
                  <a:schemeClr val="bg1"/>
                </a:solidFill>
                <a:latin typeface="+mj-lt"/>
              </a:rPr>
              <a:t>hors PDSA</a:t>
            </a:r>
            <a:endParaRPr lang="fr-FR" sz="1100" b="1" u="sng" dirty="0">
              <a:solidFill>
                <a:schemeClr val="bg1"/>
              </a:solidFill>
              <a:latin typeface="+mj-lt"/>
            </a:endParaRPr>
          </a:p>
        </p:txBody>
      </p:sp>
      <p:sp>
        <p:nvSpPr>
          <p:cNvPr id="61" name="Rectangle 60">
            <a:extLst>
              <a:ext uri="{FF2B5EF4-FFF2-40B4-BE49-F238E27FC236}">
                <a16:creationId xmlns:a16="http://schemas.microsoft.com/office/drawing/2014/main" id="{2B82EB25-AE3E-AFB7-8E68-19173F974865}"/>
              </a:ext>
            </a:extLst>
          </p:cNvPr>
          <p:cNvSpPr/>
          <p:nvPr/>
        </p:nvSpPr>
        <p:spPr>
          <a:xfrm>
            <a:off x="3617824" y="3721539"/>
            <a:ext cx="3138270" cy="6541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100" dirty="0">
                <a:solidFill>
                  <a:sysClr val="windowText" lastClr="000000"/>
                </a:solidFill>
                <a:latin typeface="+mj-lt"/>
              </a:rPr>
              <a:t>Taux d’accueil de 87%</a:t>
            </a:r>
          </a:p>
          <a:p>
            <a:endParaRPr lang="fr-FR" sz="1100" dirty="0">
              <a:solidFill>
                <a:sysClr val="windowText" lastClr="000000"/>
              </a:solidFill>
              <a:latin typeface="+mj-lt"/>
            </a:endParaRPr>
          </a:p>
          <a:p>
            <a:r>
              <a:rPr lang="fr-FR" sz="1100" dirty="0">
                <a:solidFill>
                  <a:sysClr val="windowText" lastClr="000000"/>
                </a:solidFill>
                <a:latin typeface="+mj-lt"/>
              </a:rPr>
              <a:t>60% des appels traités en moins de 20 secondes</a:t>
            </a:r>
          </a:p>
          <a:p>
            <a:endParaRPr lang="fr-FR" sz="1100" dirty="0">
              <a:solidFill>
                <a:sysClr val="windowText" lastClr="000000"/>
              </a:solidFill>
              <a:latin typeface="+mj-lt"/>
            </a:endParaRPr>
          </a:p>
          <a:p>
            <a:r>
              <a:rPr lang="fr-FR" sz="1100" dirty="0">
                <a:solidFill>
                  <a:sysClr val="windowText" lastClr="000000"/>
                </a:solidFill>
                <a:latin typeface="+mj-lt"/>
              </a:rPr>
              <a:t>15 691 dossiers de </a:t>
            </a:r>
            <a:r>
              <a:rPr lang="fr-FR" sz="1100">
                <a:solidFill>
                  <a:sysClr val="windowText" lastClr="000000"/>
                </a:solidFill>
                <a:latin typeface="+mj-lt"/>
              </a:rPr>
              <a:t>régulation créés </a:t>
            </a:r>
            <a:r>
              <a:rPr lang="fr-FR" sz="1100" dirty="0">
                <a:solidFill>
                  <a:sysClr val="windowText" lastClr="000000"/>
                </a:solidFill>
                <a:latin typeface="+mj-lt"/>
              </a:rPr>
              <a:t>dont 27% </a:t>
            </a:r>
            <a:r>
              <a:rPr lang="fr-FR" sz="1100">
                <a:solidFill>
                  <a:sysClr val="windowText" lastClr="000000"/>
                </a:solidFill>
                <a:latin typeface="+mj-lt"/>
              </a:rPr>
              <a:t>par des médecins </a:t>
            </a:r>
            <a:r>
              <a:rPr lang="fr-FR" sz="1100" dirty="0">
                <a:solidFill>
                  <a:sysClr val="windowText" lastClr="000000"/>
                </a:solidFill>
                <a:latin typeface="+mj-lt"/>
              </a:rPr>
              <a:t>libéraux et 73% </a:t>
            </a:r>
            <a:r>
              <a:rPr lang="fr-FR" sz="1100">
                <a:solidFill>
                  <a:sysClr val="windowText" lastClr="000000"/>
                </a:solidFill>
                <a:latin typeface="+mj-lt"/>
              </a:rPr>
              <a:t>par des médecins </a:t>
            </a:r>
            <a:r>
              <a:rPr lang="fr-FR" sz="1100" dirty="0">
                <a:solidFill>
                  <a:sysClr val="windowText" lastClr="000000"/>
                </a:solidFill>
                <a:latin typeface="+mj-lt"/>
              </a:rPr>
              <a:t>hospitaliers</a:t>
            </a:r>
          </a:p>
        </p:txBody>
      </p:sp>
      <p:cxnSp>
        <p:nvCxnSpPr>
          <p:cNvPr id="62" name="Connecteur droit avec flèche 61">
            <a:extLst>
              <a:ext uri="{FF2B5EF4-FFF2-40B4-BE49-F238E27FC236}">
                <a16:creationId xmlns:a16="http://schemas.microsoft.com/office/drawing/2014/main" id="{D89D41D8-039A-6FC4-28F5-26836989E34D}"/>
              </a:ext>
            </a:extLst>
          </p:cNvPr>
          <p:cNvCxnSpPr>
            <a:cxnSpLocks/>
          </p:cNvCxnSpPr>
          <p:nvPr/>
        </p:nvCxnSpPr>
        <p:spPr>
          <a:xfrm flipH="1">
            <a:off x="3199066" y="2789370"/>
            <a:ext cx="519608" cy="1248338"/>
          </a:xfrm>
          <a:prstGeom prst="straightConnector1">
            <a:avLst/>
          </a:prstGeom>
          <a:ln>
            <a:solidFill>
              <a:srgbClr val="009BAF"/>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8B0BD978-01F6-E4DA-B9A8-39903DA6EE74}"/>
              </a:ext>
            </a:extLst>
          </p:cNvPr>
          <p:cNvSpPr/>
          <p:nvPr/>
        </p:nvSpPr>
        <p:spPr>
          <a:xfrm rot="17684909">
            <a:off x="3046423" y="3276139"/>
            <a:ext cx="717641" cy="123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bg1">
                    <a:lumMod val="50000"/>
                  </a:schemeClr>
                </a:solidFill>
                <a:latin typeface="+mj-lt"/>
              </a:rPr>
              <a:t>Dont</a:t>
            </a:r>
          </a:p>
        </p:txBody>
      </p:sp>
      <p:pic>
        <p:nvPicPr>
          <p:cNvPr id="66" name="Graphique 65" descr="Flèche : droite contour">
            <a:extLst>
              <a:ext uri="{FF2B5EF4-FFF2-40B4-BE49-F238E27FC236}">
                <a16:creationId xmlns:a16="http://schemas.microsoft.com/office/drawing/2014/main" id="{248F96A0-40A1-BB9D-4C60-F2C73111DE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247225">
            <a:off x="3455719" y="5147967"/>
            <a:ext cx="963295" cy="423912"/>
          </a:xfrm>
          <a:prstGeom prst="rect">
            <a:avLst/>
          </a:prstGeom>
        </p:spPr>
      </p:pic>
      <p:pic>
        <p:nvPicPr>
          <p:cNvPr id="67" name="Graphique 66" descr="Flèche : droite contour">
            <a:extLst>
              <a:ext uri="{FF2B5EF4-FFF2-40B4-BE49-F238E27FC236}">
                <a16:creationId xmlns:a16="http://schemas.microsoft.com/office/drawing/2014/main" id="{CEE41F3A-8065-9B30-C312-B6D297A331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175776">
            <a:off x="2977744" y="5569672"/>
            <a:ext cx="1204514" cy="484540"/>
          </a:xfrm>
          <a:prstGeom prst="rect">
            <a:avLst/>
          </a:prstGeom>
        </p:spPr>
      </p:pic>
      <p:pic>
        <p:nvPicPr>
          <p:cNvPr id="68" name="Graphique 67" descr="Flèche : droite contour">
            <a:extLst>
              <a:ext uri="{FF2B5EF4-FFF2-40B4-BE49-F238E27FC236}">
                <a16:creationId xmlns:a16="http://schemas.microsoft.com/office/drawing/2014/main" id="{CE5538E7-4E59-94C1-E121-360C02D76E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435821">
            <a:off x="203718" y="7973747"/>
            <a:ext cx="344384" cy="154612"/>
          </a:xfrm>
          <a:prstGeom prst="rect">
            <a:avLst/>
          </a:prstGeom>
        </p:spPr>
      </p:pic>
      <p:pic>
        <p:nvPicPr>
          <p:cNvPr id="69" name="Graphique 68" descr="Flèche : droite contour">
            <a:extLst>
              <a:ext uri="{FF2B5EF4-FFF2-40B4-BE49-F238E27FC236}">
                <a16:creationId xmlns:a16="http://schemas.microsoft.com/office/drawing/2014/main" id="{D0D8F687-AB54-7AE7-48FE-FAFDD2A732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257845">
            <a:off x="1496098" y="4627120"/>
            <a:ext cx="959495" cy="298758"/>
          </a:xfrm>
          <a:prstGeom prst="rect">
            <a:avLst/>
          </a:prstGeom>
        </p:spPr>
      </p:pic>
      <p:pic>
        <p:nvPicPr>
          <p:cNvPr id="70" name="Graphique 69" descr="Flèche : droite contour">
            <a:extLst>
              <a:ext uri="{FF2B5EF4-FFF2-40B4-BE49-F238E27FC236}">
                <a16:creationId xmlns:a16="http://schemas.microsoft.com/office/drawing/2014/main" id="{84D333B3-8602-8E9E-E7CF-5A9F49802A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4236879">
            <a:off x="508101" y="8836256"/>
            <a:ext cx="344384" cy="154612"/>
          </a:xfrm>
          <a:prstGeom prst="rect">
            <a:avLst/>
          </a:prstGeom>
        </p:spPr>
      </p:pic>
      <p:sp>
        <p:nvSpPr>
          <p:cNvPr id="71" name="Rectangle 70">
            <a:extLst>
              <a:ext uri="{FF2B5EF4-FFF2-40B4-BE49-F238E27FC236}">
                <a16:creationId xmlns:a16="http://schemas.microsoft.com/office/drawing/2014/main" id="{E63F86AE-78C1-0A86-70AB-E34991EA861D}"/>
              </a:ext>
            </a:extLst>
          </p:cNvPr>
          <p:cNvSpPr/>
          <p:nvPr/>
        </p:nvSpPr>
        <p:spPr>
          <a:xfrm>
            <a:off x="1606755" y="8573950"/>
            <a:ext cx="914756" cy="59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dirty="0">
                <a:solidFill>
                  <a:sysClr val="windowText" lastClr="000000"/>
                </a:solidFill>
                <a:latin typeface="+mj-lt"/>
              </a:rPr>
              <a:t>6% des appels du SAS </a:t>
            </a:r>
          </a:p>
        </p:txBody>
      </p:sp>
      <p:cxnSp>
        <p:nvCxnSpPr>
          <p:cNvPr id="72" name="Connecteur droit avec flèche 71">
            <a:extLst>
              <a:ext uri="{FF2B5EF4-FFF2-40B4-BE49-F238E27FC236}">
                <a16:creationId xmlns:a16="http://schemas.microsoft.com/office/drawing/2014/main" id="{61E0CF9E-7441-8A6E-9C2B-083C3722CA85}"/>
              </a:ext>
            </a:extLst>
          </p:cNvPr>
          <p:cNvCxnSpPr>
            <a:cxnSpLocks/>
            <a:stCxn id="71" idx="3"/>
            <a:endCxn id="47" idx="3"/>
          </p:cNvCxnSpPr>
          <p:nvPr/>
        </p:nvCxnSpPr>
        <p:spPr>
          <a:xfrm flipV="1">
            <a:off x="2521511" y="8381276"/>
            <a:ext cx="676652" cy="487878"/>
          </a:xfrm>
          <a:prstGeom prst="straightConnector1">
            <a:avLst/>
          </a:prstGeom>
          <a:ln>
            <a:solidFill>
              <a:srgbClr val="009BAF"/>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1B15D737-78A8-1621-331B-A3AE9C090BF0}"/>
              </a:ext>
            </a:extLst>
          </p:cNvPr>
          <p:cNvSpPr/>
          <p:nvPr/>
        </p:nvSpPr>
        <p:spPr>
          <a:xfrm>
            <a:off x="5640152" y="6860669"/>
            <a:ext cx="1217848" cy="218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100" dirty="0">
                <a:solidFill>
                  <a:sysClr val="windowText" lastClr="000000"/>
                </a:solidFill>
                <a:latin typeface="+mj-lt"/>
              </a:rPr>
              <a:t>32 % des appels du SAS </a:t>
            </a:r>
          </a:p>
        </p:txBody>
      </p:sp>
      <p:cxnSp>
        <p:nvCxnSpPr>
          <p:cNvPr id="74" name="Connecteur droit avec flèche 73">
            <a:extLst>
              <a:ext uri="{FF2B5EF4-FFF2-40B4-BE49-F238E27FC236}">
                <a16:creationId xmlns:a16="http://schemas.microsoft.com/office/drawing/2014/main" id="{0F5F9897-5E69-FE12-EE88-A86AC692BCE5}"/>
              </a:ext>
            </a:extLst>
          </p:cNvPr>
          <p:cNvCxnSpPr>
            <a:cxnSpLocks/>
            <a:stCxn id="73" idx="1"/>
            <a:endCxn id="46" idx="6"/>
          </p:cNvCxnSpPr>
          <p:nvPr/>
        </p:nvCxnSpPr>
        <p:spPr>
          <a:xfrm flipH="1">
            <a:off x="4972404" y="6969696"/>
            <a:ext cx="667748" cy="28843"/>
          </a:xfrm>
          <a:prstGeom prst="straightConnector1">
            <a:avLst/>
          </a:prstGeom>
          <a:ln>
            <a:solidFill>
              <a:srgbClr val="009BAF"/>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6EBC6ECE-3C18-B845-0B44-5DB8BDE6E0C0}"/>
              </a:ext>
            </a:extLst>
          </p:cNvPr>
          <p:cNvSpPr/>
          <p:nvPr/>
        </p:nvSpPr>
        <p:spPr>
          <a:xfrm>
            <a:off x="-57654" y="5493252"/>
            <a:ext cx="1473227" cy="411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dirty="0">
                <a:solidFill>
                  <a:sysClr val="windowText" lastClr="000000"/>
                </a:solidFill>
                <a:latin typeface="+mj-lt"/>
              </a:rPr>
              <a:t>40 % des appels donnent lieux à déplacement véhicule/équipe</a:t>
            </a:r>
          </a:p>
        </p:txBody>
      </p:sp>
      <p:pic>
        <p:nvPicPr>
          <p:cNvPr id="76" name="Graphique 75" descr="Femme médecin contour">
            <a:extLst>
              <a:ext uri="{FF2B5EF4-FFF2-40B4-BE49-F238E27FC236}">
                <a16:creationId xmlns:a16="http://schemas.microsoft.com/office/drawing/2014/main" id="{C1D41ED7-DBC7-836C-B2FE-2BC92FF1AA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82810" y="4952669"/>
            <a:ext cx="330077" cy="330077"/>
          </a:xfrm>
          <a:prstGeom prst="rect">
            <a:avLst/>
          </a:prstGeom>
        </p:spPr>
      </p:pic>
      <p:pic>
        <p:nvPicPr>
          <p:cNvPr id="77" name="Graphique 76" descr="Ambulance contour">
            <a:extLst>
              <a:ext uri="{FF2B5EF4-FFF2-40B4-BE49-F238E27FC236}">
                <a16:creationId xmlns:a16="http://schemas.microsoft.com/office/drawing/2014/main" id="{30485533-D5E8-EF9C-D211-0F45FB04CC1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68139" y="4093497"/>
            <a:ext cx="355197" cy="355197"/>
          </a:xfrm>
          <a:prstGeom prst="rect">
            <a:avLst/>
          </a:prstGeom>
        </p:spPr>
      </p:pic>
      <p:pic>
        <p:nvPicPr>
          <p:cNvPr id="78" name="Graphique 77" descr="Centre d’appels contour">
            <a:extLst>
              <a:ext uri="{FF2B5EF4-FFF2-40B4-BE49-F238E27FC236}">
                <a16:creationId xmlns:a16="http://schemas.microsoft.com/office/drawing/2014/main" id="{5E2D62AA-BC0A-1A2F-6378-33776490CAB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61050" y="6136372"/>
            <a:ext cx="330077" cy="330077"/>
          </a:xfrm>
          <a:prstGeom prst="rect">
            <a:avLst/>
          </a:prstGeom>
        </p:spPr>
      </p:pic>
      <p:pic>
        <p:nvPicPr>
          <p:cNvPr id="79" name="Graphique 78" descr="Hôpital contour">
            <a:extLst>
              <a:ext uri="{FF2B5EF4-FFF2-40B4-BE49-F238E27FC236}">
                <a16:creationId xmlns:a16="http://schemas.microsoft.com/office/drawing/2014/main" id="{5AA2C8C1-9873-C267-FEA9-220DD581109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889724" y="7159104"/>
            <a:ext cx="387910" cy="387910"/>
          </a:xfrm>
          <a:prstGeom prst="rect">
            <a:avLst/>
          </a:prstGeom>
        </p:spPr>
      </p:pic>
      <p:sp>
        <p:nvSpPr>
          <p:cNvPr id="80" name="ZoneTexte 79">
            <a:extLst>
              <a:ext uri="{FF2B5EF4-FFF2-40B4-BE49-F238E27FC236}">
                <a16:creationId xmlns:a16="http://schemas.microsoft.com/office/drawing/2014/main" id="{034AD3E9-859B-1551-6478-3F586D10475F}"/>
              </a:ext>
            </a:extLst>
          </p:cNvPr>
          <p:cNvSpPr txBox="1"/>
          <p:nvPr/>
        </p:nvSpPr>
        <p:spPr>
          <a:xfrm>
            <a:off x="384999" y="1574311"/>
            <a:ext cx="1916635" cy="261610"/>
          </a:xfrm>
          <a:prstGeom prst="rect">
            <a:avLst/>
          </a:prstGeom>
          <a:noFill/>
        </p:spPr>
        <p:txBody>
          <a:bodyPr wrap="square" rtlCol="0">
            <a:spAutoFit/>
          </a:bodyPr>
          <a:lstStyle/>
          <a:p>
            <a:r>
              <a:rPr lang="fr-FR" sz="1100" dirty="0">
                <a:solidFill>
                  <a:schemeClr val="accent2"/>
                </a:solidFill>
                <a:latin typeface="+mj-lt"/>
              </a:rPr>
              <a:t>Département Haute-Garonne</a:t>
            </a:r>
          </a:p>
        </p:txBody>
      </p:sp>
      <p:pic>
        <p:nvPicPr>
          <p:cNvPr id="81" name="Graphique 80" descr="Téléphone à haut-parleur contour">
            <a:extLst>
              <a:ext uri="{FF2B5EF4-FFF2-40B4-BE49-F238E27FC236}">
                <a16:creationId xmlns:a16="http://schemas.microsoft.com/office/drawing/2014/main" id="{B438A6F8-FD21-FE78-B3AC-2C6C741797F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287969" y="3784945"/>
            <a:ext cx="419935" cy="419935"/>
          </a:xfrm>
          <a:prstGeom prst="rect">
            <a:avLst/>
          </a:prstGeom>
        </p:spPr>
      </p:pic>
      <p:sp>
        <p:nvSpPr>
          <p:cNvPr id="82" name="ZoneTexte 81">
            <a:extLst>
              <a:ext uri="{FF2B5EF4-FFF2-40B4-BE49-F238E27FC236}">
                <a16:creationId xmlns:a16="http://schemas.microsoft.com/office/drawing/2014/main" id="{1C9D0801-73CA-43E0-C5BF-901842317876}"/>
              </a:ext>
            </a:extLst>
          </p:cNvPr>
          <p:cNvSpPr txBox="1"/>
          <p:nvPr/>
        </p:nvSpPr>
        <p:spPr>
          <a:xfrm>
            <a:off x="4699480" y="1422493"/>
            <a:ext cx="2107719" cy="1277273"/>
          </a:xfrm>
          <a:prstGeom prst="rect">
            <a:avLst/>
          </a:prstGeom>
          <a:noFill/>
        </p:spPr>
        <p:txBody>
          <a:bodyPr wrap="square" rtlCol="0">
            <a:spAutoFit/>
          </a:bodyPr>
          <a:lstStyle/>
          <a:p>
            <a:r>
              <a:rPr lang="fr-FR" sz="1100" dirty="0">
                <a:latin typeface="+mj-lt"/>
              </a:rPr>
              <a:t>Commentaire :</a:t>
            </a:r>
          </a:p>
          <a:p>
            <a:r>
              <a:rPr lang="fr-FR" sz="1100" dirty="0">
                <a:latin typeface="+mj-lt"/>
              </a:rPr>
              <a:t>« La non-réponse de la médecine de ville provoque l’engorgement des urgences ? »  </a:t>
            </a:r>
          </a:p>
          <a:p>
            <a:r>
              <a:rPr lang="fr-FR" sz="1100" dirty="0">
                <a:latin typeface="+mj-lt"/>
              </a:rPr>
              <a:t>Les chiffres : 5,3% des appels du 15 donne lieu à un rdv de SNP en ville sur les horaires hors PDSA.</a:t>
            </a:r>
          </a:p>
        </p:txBody>
      </p:sp>
      <p:pic>
        <p:nvPicPr>
          <p:cNvPr id="106" name="Graphique 105" descr="Flèche : droite contour">
            <a:extLst>
              <a:ext uri="{FF2B5EF4-FFF2-40B4-BE49-F238E27FC236}">
                <a16:creationId xmlns:a16="http://schemas.microsoft.com/office/drawing/2014/main" id="{2973784F-F3E2-E1B0-1A39-89EE36B4A7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984466">
            <a:off x="1482336" y="5617310"/>
            <a:ext cx="1273867" cy="325049"/>
          </a:xfrm>
          <a:prstGeom prst="rect">
            <a:avLst/>
          </a:prstGeom>
        </p:spPr>
      </p:pic>
      <p:pic>
        <p:nvPicPr>
          <p:cNvPr id="107" name="Graphique 106" descr="Flèche : droite contour">
            <a:extLst>
              <a:ext uri="{FF2B5EF4-FFF2-40B4-BE49-F238E27FC236}">
                <a16:creationId xmlns:a16="http://schemas.microsoft.com/office/drawing/2014/main" id="{2CBC3C9C-D309-1D0F-237C-86B787CBFF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387548">
            <a:off x="1913133" y="6070354"/>
            <a:ext cx="1273867" cy="325049"/>
          </a:xfrm>
          <a:prstGeom prst="rect">
            <a:avLst/>
          </a:prstGeom>
        </p:spPr>
      </p:pic>
      <p:pic>
        <p:nvPicPr>
          <p:cNvPr id="108" name="Graphique 107" descr="Flèche : droite contour">
            <a:extLst>
              <a:ext uri="{FF2B5EF4-FFF2-40B4-BE49-F238E27FC236}">
                <a16:creationId xmlns:a16="http://schemas.microsoft.com/office/drawing/2014/main" id="{A943BB17-A644-31DF-01E0-8E8E766245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5569462">
            <a:off x="2258670" y="6296379"/>
            <a:ext cx="1950913" cy="407205"/>
          </a:xfrm>
          <a:prstGeom prst="rect">
            <a:avLst/>
          </a:prstGeom>
        </p:spPr>
      </p:pic>
      <p:sp>
        <p:nvSpPr>
          <p:cNvPr id="53" name="ZoneTexte 52">
            <a:extLst>
              <a:ext uri="{FF2B5EF4-FFF2-40B4-BE49-F238E27FC236}">
                <a16:creationId xmlns:a16="http://schemas.microsoft.com/office/drawing/2014/main" id="{49EAC520-124B-07C1-47B7-45B43BEC66D6}"/>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63" name="Espace réservé du numéro de diapositive 34">
            <a:extLst>
              <a:ext uri="{FF2B5EF4-FFF2-40B4-BE49-F238E27FC236}">
                <a16:creationId xmlns:a16="http://schemas.microsoft.com/office/drawing/2014/main" id="{6388B459-BCCD-EC04-5B4B-AB0EF1FFA6BC}"/>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32</a:t>
            </a:fld>
            <a:endParaRPr lang="fr-FR">
              <a:solidFill>
                <a:schemeClr val="bg1"/>
              </a:solidFill>
            </a:endParaRPr>
          </a:p>
        </p:txBody>
      </p:sp>
    </p:spTree>
    <p:extLst>
      <p:ext uri="{BB962C8B-B14F-4D97-AF65-F5344CB8AC3E}">
        <p14:creationId xmlns:p14="http://schemas.microsoft.com/office/powerpoint/2010/main" val="264394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Rectangle 301">
            <a:extLst>
              <a:ext uri="{FF2B5EF4-FFF2-40B4-BE49-F238E27FC236}">
                <a16:creationId xmlns:a16="http://schemas.microsoft.com/office/drawing/2014/main" id="{9AB9B2A6-4722-2FF7-4ADB-1E1A395C82C6}"/>
              </a:ext>
            </a:extLst>
          </p:cNvPr>
          <p:cNvSpPr/>
          <p:nvPr/>
        </p:nvSpPr>
        <p:spPr>
          <a:xfrm>
            <a:off x="0" y="1"/>
            <a:ext cx="6858000" cy="5131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EA066035-16AB-0090-A2A6-9D11E2EFCA48}"/>
              </a:ext>
            </a:extLst>
          </p:cNvPr>
          <p:cNvSpPr txBox="1">
            <a:spLocks/>
          </p:cNvSpPr>
          <p:nvPr/>
        </p:nvSpPr>
        <p:spPr>
          <a:xfrm>
            <a:off x="2819400" y="13370"/>
            <a:ext cx="3838047" cy="1181993"/>
          </a:xfrm>
          <a:prstGeom prst="rect">
            <a:avLst/>
          </a:prstGeom>
          <a:ln>
            <a:noFill/>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00000"/>
              </a:lnSpc>
            </a:pPr>
            <a:r>
              <a:rPr lang="fr-FR" sz="1400" dirty="0"/>
              <a:t>Les médecins régulateurs du SAS régulent des appels dont l’issue est majoritairement le </a:t>
            </a:r>
            <a:r>
              <a:rPr lang="fr-FR" sz="1400" u="sng" dirty="0"/>
              <a:t>conseil médical simple</a:t>
            </a:r>
            <a:endParaRPr lang="fr-FR" sz="1400" dirty="0"/>
          </a:p>
        </p:txBody>
      </p:sp>
      <p:pic>
        <p:nvPicPr>
          <p:cNvPr id="10" name="Graphique 9" descr="Ligne fléchée : incurvée dans le sens des aiguilles d’une montre avec un remplissage uni">
            <a:extLst>
              <a:ext uri="{FF2B5EF4-FFF2-40B4-BE49-F238E27FC236}">
                <a16:creationId xmlns:a16="http://schemas.microsoft.com/office/drawing/2014/main" id="{576AE608-7E74-E8EC-287E-708FB9ADC54F}"/>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rot="5611891" flipH="1">
            <a:off x="2301440" y="5421173"/>
            <a:ext cx="601603" cy="601603"/>
          </a:xfrm>
          <a:prstGeom prst="rect">
            <a:avLst/>
          </a:prstGeom>
        </p:spPr>
      </p:pic>
      <p:sp>
        <p:nvSpPr>
          <p:cNvPr id="12" name="ZoneTexte 11">
            <a:extLst>
              <a:ext uri="{FF2B5EF4-FFF2-40B4-BE49-F238E27FC236}">
                <a16:creationId xmlns:a16="http://schemas.microsoft.com/office/drawing/2014/main" id="{150080C8-9E90-0C52-2AFF-3759D324C2B2}"/>
              </a:ext>
            </a:extLst>
          </p:cNvPr>
          <p:cNvSpPr txBox="1"/>
          <p:nvPr/>
        </p:nvSpPr>
        <p:spPr>
          <a:xfrm>
            <a:off x="301710" y="5300687"/>
            <a:ext cx="2092439" cy="1520879"/>
          </a:xfrm>
          <a:prstGeom prst="rect">
            <a:avLst/>
          </a:prstGeom>
          <a:ln>
            <a:noFill/>
          </a:ln>
        </p:spPr>
        <p:txBody>
          <a:bodyPr vert="horz" lIns="91440" tIns="45720" rIns="91440" bIns="45720" rtlCol="0" anchor="ctr">
            <a:noAutofit/>
          </a:bodyPr>
          <a:lstStyle>
            <a:defPPr>
              <a:defRPr lang="en-US"/>
            </a:defPPr>
            <a:lvl1pPr algn="just" defTabSz="685800">
              <a:lnSpc>
                <a:spcPct val="100000"/>
              </a:lnSpc>
              <a:spcBef>
                <a:spcPct val="0"/>
              </a:spcBef>
              <a:buNone/>
              <a:defRPr sz="1400">
                <a:latin typeface="+mj-lt"/>
                <a:ea typeface="+mj-ea"/>
                <a:cs typeface="+mj-cs"/>
              </a:defRPr>
            </a:lvl1pPr>
          </a:lstStyle>
          <a:p>
            <a:pPr algn="l"/>
            <a:r>
              <a:rPr lang="fr-FR" dirty="0"/>
              <a:t>Les médecins généralistes du département se sont mobilisés pour 51% d’entre eux dans la prise en charge des patients issus du SAS</a:t>
            </a:r>
          </a:p>
        </p:txBody>
      </p:sp>
      <p:sp>
        <p:nvSpPr>
          <p:cNvPr id="15" name="ZoneTexte 14">
            <a:extLst>
              <a:ext uri="{FF2B5EF4-FFF2-40B4-BE49-F238E27FC236}">
                <a16:creationId xmlns:a16="http://schemas.microsoft.com/office/drawing/2014/main" id="{1A4C3039-AE12-8B66-17C6-D915939587DB}"/>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6" name="Espace réservé du numéro de diapositive 34">
            <a:extLst>
              <a:ext uri="{FF2B5EF4-FFF2-40B4-BE49-F238E27FC236}">
                <a16:creationId xmlns:a16="http://schemas.microsoft.com/office/drawing/2014/main" id="{DA1BFB52-C7A3-7A0F-0FCF-328C2E5B075F}"/>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33</a:t>
            </a:fld>
            <a:endParaRPr lang="fr-FR">
              <a:solidFill>
                <a:schemeClr val="bg1"/>
              </a:solidFill>
            </a:endParaRPr>
          </a:p>
        </p:txBody>
      </p:sp>
      <p:graphicFrame>
        <p:nvGraphicFramePr>
          <p:cNvPr id="55" name="Chart 3">
            <a:extLst>
              <a:ext uri="{FF2B5EF4-FFF2-40B4-BE49-F238E27FC236}">
                <a16:creationId xmlns:a16="http://schemas.microsoft.com/office/drawing/2014/main" id="{D640BC38-B7C1-CEAA-A698-CF7909971170}"/>
              </a:ext>
            </a:extLst>
          </p:cNvPr>
          <p:cNvGraphicFramePr/>
          <p:nvPr>
            <p:custDataLst>
              <p:tags r:id="rId1"/>
            </p:custDataLst>
            <p:extLst>
              <p:ext uri="{D42A27DB-BD31-4B8C-83A1-F6EECF244321}">
                <p14:modId xmlns:p14="http://schemas.microsoft.com/office/powerpoint/2010/main" val="1252591825"/>
              </p:ext>
            </p:extLst>
          </p:nvPr>
        </p:nvGraphicFramePr>
        <p:xfrm>
          <a:off x="295276" y="7294012"/>
          <a:ext cx="6248400" cy="1773238"/>
        </p:xfrm>
        <a:graphic>
          <a:graphicData uri="http://schemas.openxmlformats.org/drawingml/2006/chart">
            <c:chart xmlns:c="http://schemas.openxmlformats.org/drawingml/2006/chart" xmlns:r="http://schemas.openxmlformats.org/officeDocument/2006/relationships" r:id="rId33"/>
          </a:graphicData>
        </a:graphic>
      </p:graphicFrame>
      <p:cxnSp>
        <p:nvCxnSpPr>
          <p:cNvPr id="56" name="Connecteur droit 55">
            <a:extLst>
              <a:ext uri="{FF2B5EF4-FFF2-40B4-BE49-F238E27FC236}">
                <a16:creationId xmlns:a16="http://schemas.microsoft.com/office/drawing/2014/main" id="{2684B4B6-B335-D7BF-ED80-180D96EA5994}"/>
              </a:ext>
            </a:extLst>
          </p:cNvPr>
          <p:cNvCxnSpPr>
            <a:cxnSpLocks/>
          </p:cNvCxnSpPr>
          <p:nvPr>
            <p:custDataLst>
              <p:tags r:id="rId2"/>
            </p:custDataLst>
          </p:nvPr>
        </p:nvCxnSpPr>
        <p:spPr bwMode="auto">
          <a:xfrm flipV="1">
            <a:off x="508001" y="7381326"/>
            <a:ext cx="0" cy="82391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Connecteur droit 56">
            <a:extLst>
              <a:ext uri="{FF2B5EF4-FFF2-40B4-BE49-F238E27FC236}">
                <a16:creationId xmlns:a16="http://schemas.microsoft.com/office/drawing/2014/main" id="{134E5CCB-B257-3292-F70F-A1ADF2084ED8}"/>
              </a:ext>
            </a:extLst>
          </p:cNvPr>
          <p:cNvCxnSpPr/>
          <p:nvPr>
            <p:custDataLst>
              <p:tags r:id="rId3"/>
            </p:custDataLst>
          </p:nvPr>
        </p:nvCxnSpPr>
        <p:spPr bwMode="auto">
          <a:xfrm flipV="1">
            <a:off x="508001" y="8370337"/>
            <a:ext cx="0" cy="1952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Connecteur droit 57">
            <a:extLst>
              <a:ext uri="{FF2B5EF4-FFF2-40B4-BE49-F238E27FC236}">
                <a16:creationId xmlns:a16="http://schemas.microsoft.com/office/drawing/2014/main" id="{E687C99E-47D7-5743-6EA5-269660EB055E}"/>
              </a:ext>
            </a:extLst>
          </p:cNvPr>
          <p:cNvCxnSpPr/>
          <p:nvPr>
            <p:custDataLst>
              <p:tags r:id="rId4"/>
            </p:custDataLst>
          </p:nvPr>
        </p:nvCxnSpPr>
        <p:spPr bwMode="auto">
          <a:xfrm>
            <a:off x="508001" y="7381325"/>
            <a:ext cx="27416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Connecteur droit 58">
            <a:extLst>
              <a:ext uri="{FF2B5EF4-FFF2-40B4-BE49-F238E27FC236}">
                <a16:creationId xmlns:a16="http://schemas.microsoft.com/office/drawing/2014/main" id="{3EE5B574-A161-A431-5316-554ADD52BC11}"/>
              </a:ext>
            </a:extLst>
          </p:cNvPr>
          <p:cNvCxnSpPr/>
          <p:nvPr>
            <p:custDataLst>
              <p:tags r:id="rId5"/>
            </p:custDataLst>
          </p:nvPr>
        </p:nvCxnSpPr>
        <p:spPr bwMode="auto">
          <a:xfrm>
            <a:off x="3249614" y="7381326"/>
            <a:ext cx="0" cy="2714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Connecteur droit 59">
            <a:extLst>
              <a:ext uri="{FF2B5EF4-FFF2-40B4-BE49-F238E27FC236}">
                <a16:creationId xmlns:a16="http://schemas.microsoft.com/office/drawing/2014/main" id="{B7948D7E-5CF2-8CDB-664A-18A05D68B373}"/>
              </a:ext>
            </a:extLst>
          </p:cNvPr>
          <p:cNvCxnSpPr/>
          <p:nvPr>
            <p:custDataLst>
              <p:tags r:id="rId6"/>
            </p:custDataLst>
          </p:nvPr>
        </p:nvCxnSpPr>
        <p:spPr bwMode="auto">
          <a:xfrm>
            <a:off x="3249614" y="7817887"/>
            <a:ext cx="0" cy="15398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61" name="Connecteur droit 60">
            <a:extLst>
              <a:ext uri="{FF2B5EF4-FFF2-40B4-BE49-F238E27FC236}">
                <a16:creationId xmlns:a16="http://schemas.microsoft.com/office/drawing/2014/main" id="{20D427CD-AE70-6CBD-B034-0999296B3FE4}"/>
              </a:ext>
            </a:extLst>
          </p:cNvPr>
          <p:cNvCxnSpPr/>
          <p:nvPr>
            <p:custDataLst>
              <p:tags r:id="rId7"/>
            </p:custDataLst>
          </p:nvPr>
        </p:nvCxnSpPr>
        <p:spPr bwMode="auto">
          <a:xfrm flipV="1">
            <a:off x="3297239" y="7817887"/>
            <a:ext cx="0" cy="15398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2" name="Connecteur droit 61">
            <a:extLst>
              <a:ext uri="{FF2B5EF4-FFF2-40B4-BE49-F238E27FC236}">
                <a16:creationId xmlns:a16="http://schemas.microsoft.com/office/drawing/2014/main" id="{614B8E77-3730-4014-CEFA-2BBED03119A6}"/>
              </a:ext>
            </a:extLst>
          </p:cNvPr>
          <p:cNvCxnSpPr>
            <a:cxnSpLocks/>
          </p:cNvCxnSpPr>
          <p:nvPr>
            <p:custDataLst>
              <p:tags r:id="rId8"/>
            </p:custDataLst>
          </p:nvPr>
        </p:nvCxnSpPr>
        <p:spPr bwMode="auto">
          <a:xfrm>
            <a:off x="6038851" y="7252737"/>
            <a:ext cx="0" cy="83978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63" name="Connecteur droit 62">
            <a:extLst>
              <a:ext uri="{FF2B5EF4-FFF2-40B4-BE49-F238E27FC236}">
                <a16:creationId xmlns:a16="http://schemas.microsoft.com/office/drawing/2014/main" id="{52FEA7BF-AE25-8F71-03BC-95A38BA4673E}"/>
              </a:ext>
            </a:extLst>
          </p:cNvPr>
          <p:cNvCxnSpPr/>
          <p:nvPr>
            <p:custDataLst>
              <p:tags r:id="rId9"/>
            </p:custDataLst>
          </p:nvPr>
        </p:nvCxnSpPr>
        <p:spPr bwMode="auto">
          <a:xfrm flipV="1">
            <a:off x="3297239" y="7252737"/>
            <a:ext cx="0" cy="4000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4" name="Connecteur droit 63">
            <a:extLst>
              <a:ext uri="{FF2B5EF4-FFF2-40B4-BE49-F238E27FC236}">
                <a16:creationId xmlns:a16="http://schemas.microsoft.com/office/drawing/2014/main" id="{CA47D260-54C9-F9DF-3B3B-D8BF0098A7B7}"/>
              </a:ext>
            </a:extLst>
          </p:cNvPr>
          <p:cNvCxnSpPr/>
          <p:nvPr>
            <p:custDataLst>
              <p:tags r:id="rId10"/>
            </p:custDataLst>
          </p:nvPr>
        </p:nvCxnSpPr>
        <p:spPr bwMode="auto">
          <a:xfrm>
            <a:off x="3297240" y="7252737"/>
            <a:ext cx="27416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5" name="Espace réservé du texte 2">
            <a:extLst>
              <a:ext uri="{FF2B5EF4-FFF2-40B4-BE49-F238E27FC236}">
                <a16:creationId xmlns:a16="http://schemas.microsoft.com/office/drawing/2014/main" id="{11866207-5BB7-C233-49F7-8A5130D294B3}"/>
              </a:ext>
            </a:extLst>
          </p:cNvPr>
          <p:cNvSpPr>
            <a:spLocks noGrp="1"/>
          </p:cNvSpPr>
          <p:nvPr>
            <p:custDataLst>
              <p:tags r:id="rId11"/>
            </p:custDataLst>
          </p:nvPr>
        </p:nvSpPr>
        <p:spPr bwMode="auto">
          <a:xfrm>
            <a:off x="2114551" y="9027562"/>
            <a:ext cx="39370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810E798-A0A4-4FA7-BCC1-3CD59244EDBC}" type="datetime'''''O''c''''''''''''''t''''.-''''2''''''''''''''''''1'''''">
              <a:rPr lang="fr-FR" altLang="en-US" sz="1000" smtClean="0"/>
              <a:pPr marL="0" indent="0" algn="ctr">
                <a:spcBef>
                  <a:spcPct val="0"/>
                </a:spcBef>
                <a:spcAft>
                  <a:spcPct val="0"/>
                </a:spcAft>
                <a:buNone/>
              </a:pPr>
              <a:t>Oct.-21</a:t>
            </a:fld>
            <a:endParaRPr lang="fr-FR" sz="1000"/>
          </a:p>
        </p:txBody>
      </p:sp>
      <p:sp>
        <p:nvSpPr>
          <p:cNvPr id="66" name="Espace réservé du texte 2">
            <a:extLst>
              <a:ext uri="{FF2B5EF4-FFF2-40B4-BE49-F238E27FC236}">
                <a16:creationId xmlns:a16="http://schemas.microsoft.com/office/drawing/2014/main" id="{3595F363-FBE0-D25C-FB62-ECD09BB9367C}"/>
              </a:ext>
            </a:extLst>
          </p:cNvPr>
          <p:cNvSpPr>
            <a:spLocks noGrp="1"/>
          </p:cNvSpPr>
          <p:nvPr>
            <p:custDataLst>
              <p:tags r:id="rId12"/>
            </p:custDataLst>
          </p:nvPr>
        </p:nvSpPr>
        <p:spPr bwMode="auto">
          <a:xfrm>
            <a:off x="463551" y="9027562"/>
            <a:ext cx="377825"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FBB34C0-140C-4EEA-94EE-0AF86D0AAC74}" type="datetime'''''''''J''''''''u''''''''''''il.''''-''''21'''''''''''">
              <a:rPr lang="fr-FR" altLang="en-US" sz="1000" smtClean="0"/>
              <a:pPr marL="0" indent="0" algn="ctr">
                <a:spcBef>
                  <a:spcPct val="0"/>
                </a:spcBef>
                <a:spcAft>
                  <a:spcPct val="0"/>
                </a:spcAft>
                <a:buNone/>
              </a:pPr>
              <a:t>Juil.-21</a:t>
            </a:fld>
            <a:endParaRPr lang="fr-FR" sz="1000"/>
          </a:p>
        </p:txBody>
      </p:sp>
      <p:sp>
        <p:nvSpPr>
          <p:cNvPr id="67" name="Espace réservé du texte 2">
            <a:extLst>
              <a:ext uri="{FF2B5EF4-FFF2-40B4-BE49-F238E27FC236}">
                <a16:creationId xmlns:a16="http://schemas.microsoft.com/office/drawing/2014/main" id="{42A52885-0893-4AA2-C2B1-DA8C33D637B1}"/>
              </a:ext>
            </a:extLst>
          </p:cNvPr>
          <p:cNvSpPr>
            <a:spLocks noGrp="1"/>
          </p:cNvSpPr>
          <p:nvPr>
            <p:custDataLst>
              <p:tags r:id="rId13"/>
            </p:custDataLst>
          </p:nvPr>
        </p:nvSpPr>
        <p:spPr bwMode="auto">
          <a:xfrm>
            <a:off x="3752851" y="9027562"/>
            <a:ext cx="43815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CE6D43D-6A8E-44C8-99CF-EFE35778D211}" type="datetime'J''an''v''''''''''''''''.''''''''''''-''''''''''''''2''2'''''">
              <a:rPr lang="fr-FR" altLang="en-US" sz="1000" smtClean="0"/>
              <a:pPr marL="0" indent="0" algn="ctr">
                <a:spcBef>
                  <a:spcPct val="0"/>
                </a:spcBef>
                <a:spcAft>
                  <a:spcPct val="0"/>
                </a:spcAft>
                <a:buNone/>
              </a:pPr>
              <a:t>Janv.-22</a:t>
            </a:fld>
            <a:endParaRPr lang="fr-FR" sz="1000"/>
          </a:p>
        </p:txBody>
      </p:sp>
      <p:sp>
        <p:nvSpPr>
          <p:cNvPr id="68" name="Espace réservé du texte 2">
            <a:extLst>
              <a:ext uri="{FF2B5EF4-FFF2-40B4-BE49-F238E27FC236}">
                <a16:creationId xmlns:a16="http://schemas.microsoft.com/office/drawing/2014/main" id="{5B06E6D5-4AE9-1E5F-8069-BF2467B4D8C7}"/>
              </a:ext>
            </a:extLst>
          </p:cNvPr>
          <p:cNvSpPr>
            <a:spLocks noGrp="1"/>
          </p:cNvSpPr>
          <p:nvPr>
            <p:custDataLst>
              <p:tags r:id="rId14"/>
            </p:custDataLst>
          </p:nvPr>
        </p:nvSpPr>
        <p:spPr bwMode="auto">
          <a:xfrm>
            <a:off x="1536701" y="9027562"/>
            <a:ext cx="44450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3164C25-AE70-4DBD-87D1-91773C4FE7BB}" type="datetime'''''''''Se''p''''''t''''''.-''''2''''''''1'''''''''''''''''''">
              <a:rPr lang="fr-FR" altLang="en-US" sz="1000" smtClean="0"/>
              <a:pPr marL="0" indent="0" algn="ctr">
                <a:spcBef>
                  <a:spcPct val="0"/>
                </a:spcBef>
                <a:spcAft>
                  <a:spcPct val="0"/>
                </a:spcAft>
                <a:buNone/>
              </a:pPr>
              <a:t>Sept.-21</a:t>
            </a:fld>
            <a:endParaRPr lang="fr-FR" sz="1000"/>
          </a:p>
        </p:txBody>
      </p:sp>
      <p:sp>
        <p:nvSpPr>
          <p:cNvPr id="69" name="Espace réservé du texte 2">
            <a:extLst>
              <a:ext uri="{FF2B5EF4-FFF2-40B4-BE49-F238E27FC236}">
                <a16:creationId xmlns:a16="http://schemas.microsoft.com/office/drawing/2014/main" id="{3132F56E-CB52-AE47-0817-1918BA6EC007}"/>
              </a:ext>
            </a:extLst>
          </p:cNvPr>
          <p:cNvSpPr>
            <a:spLocks noGrp="1"/>
          </p:cNvSpPr>
          <p:nvPr>
            <p:custDataLst>
              <p:tags r:id="rId15"/>
            </p:custDataLst>
          </p:nvPr>
        </p:nvSpPr>
        <p:spPr bwMode="auto">
          <a:xfrm>
            <a:off x="2655889" y="9027562"/>
            <a:ext cx="41910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07E2B0C-E9F1-4FC0-B54A-4C381425656A}" type="datetime'''''''''''''N''o''v.''''-''''''''''''''''2''''1'''''''''">
              <a:rPr lang="fr-FR" altLang="en-US" sz="1000" smtClean="0"/>
              <a:pPr marL="0" indent="0" algn="ctr">
                <a:spcBef>
                  <a:spcPct val="0"/>
                </a:spcBef>
                <a:spcAft>
                  <a:spcPct val="0"/>
                </a:spcAft>
                <a:buNone/>
              </a:pPr>
              <a:t>Nov.-21</a:t>
            </a:fld>
            <a:endParaRPr lang="fr-FR" sz="1000"/>
          </a:p>
        </p:txBody>
      </p:sp>
      <p:sp>
        <p:nvSpPr>
          <p:cNvPr id="70" name="Espace réservé du texte 2">
            <a:extLst>
              <a:ext uri="{FF2B5EF4-FFF2-40B4-BE49-F238E27FC236}">
                <a16:creationId xmlns:a16="http://schemas.microsoft.com/office/drawing/2014/main" id="{5FAC00A4-3044-B29B-82C3-10A80854B2E7}"/>
              </a:ext>
            </a:extLst>
          </p:cNvPr>
          <p:cNvSpPr>
            <a:spLocks noGrp="1"/>
          </p:cNvSpPr>
          <p:nvPr>
            <p:custDataLst>
              <p:tags r:id="rId16"/>
            </p:custDataLst>
          </p:nvPr>
        </p:nvSpPr>
        <p:spPr bwMode="auto">
          <a:xfrm>
            <a:off x="992189" y="9027562"/>
            <a:ext cx="430213"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A78B62E-1769-4EE7-8992-17DD6C58482F}" type="datetime'A''''''''''o''û''''''''''''''''t''''''''''''-''''2''1'''''">
              <a:rPr lang="fr-FR" altLang="en-US" sz="1000" smtClean="0"/>
              <a:pPr marL="0" indent="0" algn="ctr">
                <a:spcBef>
                  <a:spcPct val="0"/>
                </a:spcBef>
                <a:spcAft>
                  <a:spcPct val="0"/>
                </a:spcAft>
                <a:buNone/>
              </a:pPr>
              <a:t>Août-21</a:t>
            </a:fld>
            <a:endParaRPr lang="fr-FR" sz="1000"/>
          </a:p>
        </p:txBody>
      </p:sp>
      <p:sp>
        <p:nvSpPr>
          <p:cNvPr id="71" name="Espace réservé du texte 2">
            <a:extLst>
              <a:ext uri="{FF2B5EF4-FFF2-40B4-BE49-F238E27FC236}">
                <a16:creationId xmlns:a16="http://schemas.microsoft.com/office/drawing/2014/main" id="{3062343F-C7DE-AC56-E8EE-00ADCBC392F5}"/>
              </a:ext>
            </a:extLst>
          </p:cNvPr>
          <p:cNvSpPr>
            <a:spLocks noGrp="1"/>
          </p:cNvSpPr>
          <p:nvPr>
            <p:custDataLst>
              <p:tags r:id="rId17"/>
            </p:custDataLst>
          </p:nvPr>
        </p:nvSpPr>
        <p:spPr bwMode="auto">
          <a:xfrm>
            <a:off x="3214689" y="9027562"/>
            <a:ext cx="407988"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852B4D4-463B-45A5-A3E9-E620ECA0AE49}" type="datetime'D''é''''c''''''''''''.''''''''''''''''''''''-''''''2''1'''''">
              <a:rPr lang="fr-FR" altLang="en-US" sz="1000" smtClean="0"/>
              <a:pPr marL="0" indent="0" algn="ctr">
                <a:spcBef>
                  <a:spcPct val="0"/>
                </a:spcBef>
                <a:spcAft>
                  <a:spcPct val="0"/>
                </a:spcAft>
                <a:buNone/>
              </a:pPr>
              <a:t>Déc.-21</a:t>
            </a:fld>
            <a:endParaRPr lang="fr-FR" sz="1000"/>
          </a:p>
        </p:txBody>
      </p:sp>
      <p:sp>
        <p:nvSpPr>
          <p:cNvPr id="72" name="Espace réservé du texte 2">
            <a:extLst>
              <a:ext uri="{FF2B5EF4-FFF2-40B4-BE49-F238E27FC236}">
                <a16:creationId xmlns:a16="http://schemas.microsoft.com/office/drawing/2014/main" id="{14B34918-014A-D117-E01E-C0BA5DCCEAC6}"/>
              </a:ext>
            </a:extLst>
          </p:cNvPr>
          <p:cNvSpPr>
            <a:spLocks noGrp="1"/>
          </p:cNvSpPr>
          <p:nvPr>
            <p:custDataLst>
              <p:tags r:id="rId18"/>
            </p:custDataLst>
          </p:nvPr>
        </p:nvSpPr>
        <p:spPr bwMode="auto">
          <a:xfrm>
            <a:off x="4306889" y="9027562"/>
            <a:ext cx="436563"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5632FBF-7427-49A1-9544-320989564EDD}" type="datetime'''''''''''F''é''''''''''v''''''r''''''''''.''''-''''''2''2'''">
              <a:rPr lang="fr-FR" altLang="en-US" sz="1000" smtClean="0"/>
              <a:pPr marL="0" indent="0" algn="ctr">
                <a:spcBef>
                  <a:spcPct val="0"/>
                </a:spcBef>
                <a:spcAft>
                  <a:spcPct val="0"/>
                </a:spcAft>
                <a:buNone/>
              </a:pPr>
              <a:t>Févr.-22</a:t>
            </a:fld>
            <a:endParaRPr lang="fr-FR" sz="1000"/>
          </a:p>
        </p:txBody>
      </p:sp>
      <p:sp>
        <p:nvSpPr>
          <p:cNvPr id="73" name="Espace réservé du texte 2">
            <a:extLst>
              <a:ext uri="{FF2B5EF4-FFF2-40B4-BE49-F238E27FC236}">
                <a16:creationId xmlns:a16="http://schemas.microsoft.com/office/drawing/2014/main" id="{8F6AE0E4-DB59-CF1C-19BD-9B339EA6D167}"/>
              </a:ext>
            </a:extLst>
          </p:cNvPr>
          <p:cNvSpPr>
            <a:spLocks noGrp="1"/>
          </p:cNvSpPr>
          <p:nvPr>
            <p:custDataLst>
              <p:tags r:id="rId19"/>
            </p:custDataLst>
          </p:nvPr>
        </p:nvSpPr>
        <p:spPr bwMode="auto">
          <a:xfrm>
            <a:off x="4856164" y="9027562"/>
            <a:ext cx="442913"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F080934-01D8-4CC4-BFC2-E91941747976}" type="datetime'''''''''Ma''''''''r''''''''''''''''s''''''''''''-''2''''''2'''">
              <a:rPr lang="fr-FR" altLang="en-US" sz="1000" smtClean="0"/>
              <a:pPr marL="0" indent="0" algn="ctr">
                <a:spcBef>
                  <a:spcPct val="0"/>
                </a:spcBef>
                <a:spcAft>
                  <a:spcPct val="0"/>
                </a:spcAft>
                <a:buNone/>
              </a:pPr>
              <a:t>Mars-22</a:t>
            </a:fld>
            <a:endParaRPr lang="fr-FR" sz="1000"/>
          </a:p>
        </p:txBody>
      </p:sp>
      <p:sp>
        <p:nvSpPr>
          <p:cNvPr id="74" name="Espace réservé du texte 2">
            <a:extLst>
              <a:ext uri="{FF2B5EF4-FFF2-40B4-BE49-F238E27FC236}">
                <a16:creationId xmlns:a16="http://schemas.microsoft.com/office/drawing/2014/main" id="{C3C8B54C-4D9F-74F5-7628-208EDB4D03AF}"/>
              </a:ext>
            </a:extLst>
          </p:cNvPr>
          <p:cNvSpPr>
            <a:spLocks noGrp="1"/>
          </p:cNvSpPr>
          <p:nvPr>
            <p:custDataLst>
              <p:tags r:id="rId20"/>
            </p:custDataLst>
          </p:nvPr>
        </p:nvSpPr>
        <p:spPr bwMode="auto">
          <a:xfrm>
            <a:off x="5424489" y="9027562"/>
            <a:ext cx="41275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2BCDB46-8148-4C7F-8EA2-3B045A7ECBAB}" type="datetime'''A''v''r''''''''''''i''l''-22'">
              <a:rPr lang="fr-FR" altLang="en-US" sz="1000" smtClean="0"/>
              <a:pPr marL="0" indent="0" algn="ctr">
                <a:spcBef>
                  <a:spcPct val="0"/>
                </a:spcBef>
                <a:spcAft>
                  <a:spcPct val="0"/>
                </a:spcAft>
                <a:buNone/>
              </a:pPr>
              <a:t>Avril-22</a:t>
            </a:fld>
            <a:endParaRPr lang="fr-FR" sz="1000"/>
          </a:p>
        </p:txBody>
      </p:sp>
      <p:sp>
        <p:nvSpPr>
          <p:cNvPr id="75" name="Espace réservé du texte 2">
            <a:extLst>
              <a:ext uri="{FF2B5EF4-FFF2-40B4-BE49-F238E27FC236}">
                <a16:creationId xmlns:a16="http://schemas.microsoft.com/office/drawing/2014/main" id="{AFD56712-5CA8-3159-1E06-DC4A105DA8A2}"/>
              </a:ext>
            </a:extLst>
          </p:cNvPr>
          <p:cNvSpPr>
            <a:spLocks noGrp="1"/>
          </p:cNvSpPr>
          <p:nvPr>
            <p:custDataLst>
              <p:tags r:id="rId21"/>
            </p:custDataLst>
          </p:nvPr>
        </p:nvSpPr>
        <p:spPr bwMode="auto">
          <a:xfrm>
            <a:off x="5994401" y="9027562"/>
            <a:ext cx="377825"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CC1D880-6187-45E0-B758-9D293A2563A8}" type="datetime'M''''''''''''''''''''''''ai''''''''-''''''''2''''''''2'">
              <a:rPr lang="fr-FR" altLang="en-US" sz="1000" smtClean="0"/>
              <a:pPr marL="0" indent="0" algn="ctr">
                <a:spcBef>
                  <a:spcPct val="0"/>
                </a:spcBef>
                <a:spcAft>
                  <a:spcPct val="0"/>
                </a:spcAft>
                <a:buNone/>
              </a:pPr>
              <a:t>Mai-22</a:t>
            </a:fld>
            <a:endParaRPr lang="fr-FR" sz="1000"/>
          </a:p>
        </p:txBody>
      </p:sp>
      <p:sp>
        <p:nvSpPr>
          <p:cNvPr id="76" name="Espace réservé du texte 2">
            <a:extLst>
              <a:ext uri="{FF2B5EF4-FFF2-40B4-BE49-F238E27FC236}">
                <a16:creationId xmlns:a16="http://schemas.microsoft.com/office/drawing/2014/main" id="{7C6EC77B-0FF8-54F4-DDC6-2ED2C34516CD}"/>
              </a:ext>
            </a:extLst>
          </p:cNvPr>
          <p:cNvSpPr>
            <a:spLocks noGrp="1"/>
          </p:cNvSpPr>
          <p:nvPr>
            <p:custDataLst>
              <p:tags r:id="rId22"/>
            </p:custDataLst>
          </p:nvPr>
        </p:nvSpPr>
        <p:spPr bwMode="auto">
          <a:xfrm>
            <a:off x="1630364" y="7284487"/>
            <a:ext cx="496888" cy="193675"/>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360E1B3-FC65-406A-A743-56D5D5A529BB}" type="datetime'+''''''''''''''''3''''''''1''2%'">
              <a:rPr lang="fr-FR" altLang="en-US" sz="1000" b="1" smtClean="0">
                <a:effectLst/>
              </a:rPr>
              <a:pPr marL="0" indent="0" algn="ctr">
                <a:spcBef>
                  <a:spcPct val="0"/>
                </a:spcBef>
                <a:spcAft>
                  <a:spcPct val="0"/>
                </a:spcAft>
                <a:buNone/>
              </a:pPr>
              <a:t>+312%</a:t>
            </a:fld>
            <a:endParaRPr lang="fr-FR" sz="1000" b="1"/>
          </a:p>
        </p:txBody>
      </p:sp>
      <p:sp>
        <p:nvSpPr>
          <p:cNvPr id="77" name="Espace réservé du texte 2">
            <a:extLst>
              <a:ext uri="{FF2B5EF4-FFF2-40B4-BE49-F238E27FC236}">
                <a16:creationId xmlns:a16="http://schemas.microsoft.com/office/drawing/2014/main" id="{658937E5-8DC5-1466-B6BC-386C29468287}"/>
              </a:ext>
            </a:extLst>
          </p:cNvPr>
          <p:cNvSpPr>
            <a:spLocks noGrp="1"/>
          </p:cNvSpPr>
          <p:nvPr>
            <p:custDataLst>
              <p:tags r:id="rId23"/>
            </p:custDataLst>
          </p:nvPr>
        </p:nvSpPr>
        <p:spPr bwMode="auto">
          <a:xfrm>
            <a:off x="4483101" y="7155901"/>
            <a:ext cx="368300" cy="193675"/>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3B29D8E-2725-4A4D-9B48-8A61810E4F5C}" type="datetime'-4''''''''7''''''''''''%'''''''''''''''''''''''''''''">
              <a:rPr lang="fr-FR" altLang="en-US" sz="1000" b="1" smtClean="0">
                <a:effectLst/>
              </a:rPr>
              <a:pPr marL="0" indent="0" algn="ctr">
                <a:spcBef>
                  <a:spcPct val="0"/>
                </a:spcBef>
                <a:spcAft>
                  <a:spcPct val="0"/>
                </a:spcAft>
                <a:buNone/>
              </a:pPr>
              <a:t>-47%</a:t>
            </a:fld>
            <a:endParaRPr lang="fr-FR" sz="1000" b="1"/>
          </a:p>
        </p:txBody>
      </p:sp>
      <p:sp>
        <p:nvSpPr>
          <p:cNvPr id="78" name="ZoneTexte 77">
            <a:extLst>
              <a:ext uri="{FF2B5EF4-FFF2-40B4-BE49-F238E27FC236}">
                <a16:creationId xmlns:a16="http://schemas.microsoft.com/office/drawing/2014/main" id="{F63AEB63-04B5-0845-E4C0-01711D64639B}"/>
              </a:ext>
            </a:extLst>
          </p:cNvPr>
          <p:cNvSpPr txBox="1"/>
          <p:nvPr/>
        </p:nvSpPr>
        <p:spPr>
          <a:xfrm>
            <a:off x="71869" y="6913518"/>
            <a:ext cx="6139589" cy="354013"/>
          </a:xfrm>
          <a:prstGeom prst="rect">
            <a:avLst/>
          </a:prstGeom>
          <a:noFill/>
        </p:spPr>
        <p:txBody>
          <a:bodyPr wrap="square" rtlCol="0" anchor="ctr">
            <a:noAutofit/>
          </a:bodyPr>
          <a:lstStyle>
            <a:defPPr>
              <a:defRPr lang="fr-FR"/>
            </a:defPPr>
            <a:lvl1pPr marR="0" lvl="0" indent="0" algn="just" fontAlgn="auto">
              <a:lnSpc>
                <a:spcPct val="100000"/>
              </a:lnSpc>
              <a:spcBef>
                <a:spcPts val="0"/>
              </a:spcBef>
              <a:spcAft>
                <a:spcPts val="0"/>
              </a:spcAft>
              <a:buClrTx/>
              <a:buSzTx/>
              <a:buFontTx/>
              <a:buNone/>
              <a:tabLst/>
              <a:defRPr kumimoji="0" sz="1100" b="0" i="1" u="sng" strike="noStrike" kern="0" cap="none" spc="0" normalizeH="0" baseline="0">
                <a:ln>
                  <a:noFill/>
                </a:ln>
                <a:solidFill>
                  <a:srgbClr val="1A2732"/>
                </a:solidFill>
                <a:effectLst/>
                <a:uLnTx/>
                <a:uFillTx/>
              </a:defRPr>
            </a:lvl1pPr>
          </a:lstStyle>
          <a:p>
            <a:pPr algn="ctr"/>
            <a:r>
              <a:rPr lang="fr-FR" sz="1200" dirty="0"/>
              <a:t>Nombre de médecins effecteurs mobilisés chaque mois  entre juillet-2021 et mai-2022</a:t>
            </a:r>
          </a:p>
        </p:txBody>
      </p:sp>
      <p:sp>
        <p:nvSpPr>
          <p:cNvPr id="80" name="ZoneTexte 79">
            <a:extLst>
              <a:ext uri="{FF2B5EF4-FFF2-40B4-BE49-F238E27FC236}">
                <a16:creationId xmlns:a16="http://schemas.microsoft.com/office/drawing/2014/main" id="{28C65823-B551-2E31-B28C-998583568012}"/>
              </a:ext>
            </a:extLst>
          </p:cNvPr>
          <p:cNvSpPr txBox="1"/>
          <p:nvPr/>
        </p:nvSpPr>
        <p:spPr>
          <a:xfrm>
            <a:off x="3170239" y="6008366"/>
            <a:ext cx="3373437" cy="528505"/>
          </a:xfrm>
          <a:prstGeom prst="rect">
            <a:avLst/>
          </a:prstGeom>
          <a:noFill/>
        </p:spPr>
        <p:txBody>
          <a:bodyPr wrap="square" rtlCol="0" anchor="ctr">
            <a:noAutofit/>
          </a:bodyPr>
          <a:lstStyle/>
          <a:p>
            <a:pPr marL="171450" indent="-171450">
              <a:buFont typeface="Arial" panose="020B0604020202020204" pitchFamily="34" charset="0"/>
              <a:buChar char="•"/>
              <a:defRPr/>
            </a:pPr>
            <a:r>
              <a:rPr lang="fr-FR" sz="1100" kern="0" dirty="0">
                <a:latin typeface="+mj-lt"/>
                <a:cs typeface="Segoe UI Light" panose="020B0502040204020203" pitchFamily="34" charset="0"/>
              </a:rPr>
              <a:t>750 Médecins du 31 ont reçu au moins 1 patient du SAS depuis la création de ce dernier</a:t>
            </a:r>
          </a:p>
          <a:p>
            <a:pPr marL="171450" indent="-171450">
              <a:buFont typeface="Arial" panose="020B0604020202020204" pitchFamily="34" charset="0"/>
              <a:buChar char="•"/>
              <a:defRPr/>
            </a:pPr>
            <a:r>
              <a:rPr lang="fr-FR" sz="1100" kern="0" dirty="0">
                <a:latin typeface="+mj-lt"/>
                <a:cs typeface="Segoe UI Light" panose="020B0502040204020203" pitchFamily="34" charset="0"/>
              </a:rPr>
              <a:t>2 430 Consultations ont été réalisées sur demande des médecins régulateurs SNP</a:t>
            </a:r>
          </a:p>
          <a:p>
            <a:pPr marL="171450" indent="-171450">
              <a:buFont typeface="Arial" panose="020B0604020202020204" pitchFamily="34" charset="0"/>
              <a:buChar char="•"/>
              <a:defRPr/>
            </a:pPr>
            <a:r>
              <a:rPr lang="fr-FR" sz="1100" kern="0" dirty="0">
                <a:latin typeface="+mj-lt"/>
                <a:cs typeface="Segoe UI Light" panose="020B0502040204020203" pitchFamily="34" charset="0"/>
              </a:rPr>
              <a:t>2 764 Consultations ont été proposées aux appelants par les médecins régulateurs AMU</a:t>
            </a:r>
          </a:p>
          <a:p>
            <a:pPr>
              <a:defRPr/>
            </a:pPr>
            <a:r>
              <a:rPr lang="fr-FR" sz="1100" kern="0" dirty="0">
                <a:latin typeface="+mj-lt"/>
                <a:cs typeface="Segoe UI Light" panose="020B0502040204020203" pitchFamily="34" charset="0"/>
              </a:rPr>
              <a:t> </a:t>
            </a:r>
          </a:p>
          <a:p>
            <a:pPr>
              <a:defRPr/>
            </a:pPr>
            <a:endParaRPr lang="fr-FR" sz="1100" kern="0" dirty="0">
              <a:latin typeface="+mj-lt"/>
              <a:cs typeface="Segoe UI Light" panose="020B0502040204020203" pitchFamily="34" charset="0"/>
            </a:endParaRPr>
          </a:p>
        </p:txBody>
      </p:sp>
      <p:sp>
        <p:nvSpPr>
          <p:cNvPr id="81" name="Rectangle 80">
            <a:extLst>
              <a:ext uri="{FF2B5EF4-FFF2-40B4-BE49-F238E27FC236}">
                <a16:creationId xmlns:a16="http://schemas.microsoft.com/office/drawing/2014/main" id="{29D4A586-5A07-AF87-628D-DD15537861CF}"/>
              </a:ext>
            </a:extLst>
          </p:cNvPr>
          <p:cNvSpPr/>
          <p:nvPr>
            <p:custDataLst>
              <p:tags r:id="rId24"/>
            </p:custDataLst>
          </p:nvPr>
        </p:nvSpPr>
        <p:spPr bwMode="auto">
          <a:xfrm>
            <a:off x="4708526" y="9241875"/>
            <a:ext cx="179388" cy="133350"/>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70879" rtlCol="0" anchor="t" anchorCtr="0"/>
          <a:lstStyle/>
          <a:p>
            <a:pPr algn="ctr"/>
            <a:endParaRPr lang="fr-FR" sz="1100">
              <a:solidFill>
                <a:schemeClr val="tx1"/>
              </a:solidFill>
            </a:endParaRPr>
          </a:p>
        </p:txBody>
      </p:sp>
      <p:sp>
        <p:nvSpPr>
          <p:cNvPr id="82" name="Rectangle 81">
            <a:extLst>
              <a:ext uri="{FF2B5EF4-FFF2-40B4-BE49-F238E27FC236}">
                <a16:creationId xmlns:a16="http://schemas.microsoft.com/office/drawing/2014/main" id="{B46993FF-9AD0-C9DE-45D9-098E2F5C0D39}"/>
              </a:ext>
            </a:extLst>
          </p:cNvPr>
          <p:cNvSpPr/>
          <p:nvPr>
            <p:custDataLst>
              <p:tags r:id="rId25"/>
            </p:custDataLst>
          </p:nvPr>
        </p:nvSpPr>
        <p:spPr bwMode="auto">
          <a:xfrm>
            <a:off x="2911476" y="9241875"/>
            <a:ext cx="179388" cy="133350"/>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70879" rtlCol="0" anchor="t" anchorCtr="0"/>
          <a:lstStyle/>
          <a:p>
            <a:pPr algn="ctr"/>
            <a:endParaRPr lang="fr-FR" sz="1100">
              <a:solidFill>
                <a:schemeClr val="tx1"/>
              </a:solidFill>
            </a:endParaRPr>
          </a:p>
        </p:txBody>
      </p:sp>
      <p:sp>
        <p:nvSpPr>
          <p:cNvPr id="83" name="Rectangle 82">
            <a:extLst>
              <a:ext uri="{FF2B5EF4-FFF2-40B4-BE49-F238E27FC236}">
                <a16:creationId xmlns:a16="http://schemas.microsoft.com/office/drawing/2014/main" id="{C53FC705-BDA1-1F6F-1892-8170B061A52E}"/>
              </a:ext>
            </a:extLst>
          </p:cNvPr>
          <p:cNvSpPr/>
          <p:nvPr>
            <p:custDataLst>
              <p:tags r:id="rId26"/>
            </p:custDataLst>
          </p:nvPr>
        </p:nvSpPr>
        <p:spPr bwMode="auto">
          <a:xfrm>
            <a:off x="411164" y="9241875"/>
            <a:ext cx="179388" cy="13335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170879" rtlCol="0" anchor="t" anchorCtr="0"/>
          <a:lstStyle/>
          <a:p>
            <a:pPr algn="ctr"/>
            <a:endParaRPr lang="fr-FR" sz="1100">
              <a:solidFill>
                <a:schemeClr val="tx1"/>
              </a:solidFill>
            </a:endParaRPr>
          </a:p>
        </p:txBody>
      </p:sp>
      <p:sp>
        <p:nvSpPr>
          <p:cNvPr id="84" name="Espace réservé du texte 2">
            <a:extLst>
              <a:ext uri="{FF2B5EF4-FFF2-40B4-BE49-F238E27FC236}">
                <a16:creationId xmlns:a16="http://schemas.microsoft.com/office/drawing/2014/main" id="{8CA65E7A-3853-DAE2-8C07-0D79EF68D10F}"/>
              </a:ext>
            </a:extLst>
          </p:cNvPr>
          <p:cNvSpPr>
            <a:spLocks noGrp="1"/>
          </p:cNvSpPr>
          <p:nvPr>
            <p:custDataLst>
              <p:tags r:id="rId27"/>
            </p:custDataLst>
          </p:nvPr>
        </p:nvSpPr>
        <p:spPr bwMode="auto">
          <a:xfrm>
            <a:off x="641351" y="9249812"/>
            <a:ext cx="21685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F08CFD7-786A-4E4B-910E-C54CD76806C9}" type="datetime'Médeci''ns ''effecteu''r''s mobilisés ''''par'' le''''s'' SNP'">
              <a:rPr lang="fr-FR" altLang="en-US" sz="1000" smtClean="0"/>
              <a:pPr marL="0" indent="0">
                <a:spcBef>
                  <a:spcPct val="0"/>
                </a:spcBef>
                <a:spcAft>
                  <a:spcPct val="0"/>
                </a:spcAft>
                <a:buNone/>
              </a:pPr>
              <a:t>Médecins effecteurs mobilisés par les SNP</a:t>
            </a:fld>
            <a:endParaRPr lang="fr-FR" sz="1000"/>
          </a:p>
        </p:txBody>
      </p:sp>
      <p:sp>
        <p:nvSpPr>
          <p:cNvPr id="85" name="Espace réservé du texte 2">
            <a:extLst>
              <a:ext uri="{FF2B5EF4-FFF2-40B4-BE49-F238E27FC236}">
                <a16:creationId xmlns:a16="http://schemas.microsoft.com/office/drawing/2014/main" id="{1B1FB850-0DD6-BEA6-41C0-79A66546E374}"/>
              </a:ext>
            </a:extLst>
          </p:cNvPr>
          <p:cNvSpPr>
            <a:spLocks noGrp="1"/>
          </p:cNvSpPr>
          <p:nvPr>
            <p:custDataLst>
              <p:tags r:id="rId28"/>
            </p:custDataLst>
          </p:nvPr>
        </p:nvSpPr>
        <p:spPr bwMode="auto">
          <a:xfrm>
            <a:off x="3141664" y="9249812"/>
            <a:ext cx="146526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0E41394-5355-4D78-9C3C-BB1BB1046F84}" type="datetime'''Con''su''l''tati''''''''on''''s ''SNP e''ffecti''''''ves'''">
              <a:rPr lang="fr-FR" altLang="en-US" sz="1000" smtClean="0"/>
              <a:pPr marL="0" indent="0">
                <a:spcBef>
                  <a:spcPct val="0"/>
                </a:spcBef>
                <a:spcAft>
                  <a:spcPct val="0"/>
                </a:spcAft>
                <a:buNone/>
              </a:pPr>
              <a:t>Consultations SNP effectives</a:t>
            </a:fld>
            <a:endParaRPr lang="fr-FR" sz="1000"/>
          </a:p>
        </p:txBody>
      </p:sp>
      <p:sp>
        <p:nvSpPr>
          <p:cNvPr id="86" name="Espace réservé du texte 2">
            <a:extLst>
              <a:ext uri="{FF2B5EF4-FFF2-40B4-BE49-F238E27FC236}">
                <a16:creationId xmlns:a16="http://schemas.microsoft.com/office/drawing/2014/main" id="{DF2765A0-1AFA-5421-0820-D5D92EA75942}"/>
              </a:ext>
            </a:extLst>
          </p:cNvPr>
          <p:cNvSpPr>
            <a:spLocks noGrp="1"/>
          </p:cNvSpPr>
          <p:nvPr>
            <p:custDataLst>
              <p:tags r:id="rId29"/>
            </p:custDataLst>
          </p:nvPr>
        </p:nvSpPr>
        <p:spPr bwMode="auto">
          <a:xfrm>
            <a:off x="4938714" y="9249812"/>
            <a:ext cx="15509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4200AD0-5E87-495A-8169-2BF8F1C51F39}" type="datetime'Dé''cisio''n''''s cons''ult''''''''a''t''ions ''''SA''M''U'''">
              <a:rPr lang="fr-FR" altLang="en-US" sz="1000" smtClean="0"/>
              <a:pPr marL="0" indent="0">
                <a:spcBef>
                  <a:spcPct val="0"/>
                </a:spcBef>
                <a:spcAft>
                  <a:spcPct val="0"/>
                </a:spcAft>
                <a:buNone/>
              </a:pPr>
              <a:t>Décisions consultations SAMU</a:t>
            </a:fld>
            <a:endParaRPr lang="fr-FR" sz="1000"/>
          </a:p>
        </p:txBody>
      </p:sp>
      <p:pic>
        <p:nvPicPr>
          <p:cNvPr id="299" name="Image 298">
            <a:extLst>
              <a:ext uri="{FF2B5EF4-FFF2-40B4-BE49-F238E27FC236}">
                <a16:creationId xmlns:a16="http://schemas.microsoft.com/office/drawing/2014/main" id="{54AB5338-DA10-7BB2-6CA5-C3F34196D5A4}"/>
              </a:ext>
            </a:extLst>
          </p:cNvPr>
          <p:cNvPicPr>
            <a:picLocks noChangeAspect="1"/>
          </p:cNvPicPr>
          <p:nvPr/>
        </p:nvPicPr>
        <p:blipFill>
          <a:blip r:embed="rId34"/>
          <a:stretch>
            <a:fillRect/>
          </a:stretch>
        </p:blipFill>
        <p:spPr>
          <a:xfrm>
            <a:off x="342271" y="1221843"/>
            <a:ext cx="6001606" cy="3695075"/>
          </a:xfrm>
          <a:prstGeom prst="rect">
            <a:avLst/>
          </a:prstGeom>
        </p:spPr>
      </p:pic>
      <p:pic>
        <p:nvPicPr>
          <p:cNvPr id="301" name="Graphique 300" descr="Ligne fléchée : incurvée dans le sens des aiguilles d’une montre avec un remplissage uni">
            <a:extLst>
              <a:ext uri="{FF2B5EF4-FFF2-40B4-BE49-F238E27FC236}">
                <a16:creationId xmlns:a16="http://schemas.microsoft.com/office/drawing/2014/main" id="{2008E8BF-82E3-A0F8-9532-A26C7DAD6E87}"/>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rot="14837301">
            <a:off x="2020124" y="395098"/>
            <a:ext cx="601603" cy="601603"/>
          </a:xfrm>
          <a:prstGeom prst="rect">
            <a:avLst/>
          </a:prstGeom>
        </p:spPr>
      </p:pic>
    </p:spTree>
    <p:extLst>
      <p:ext uri="{BB962C8B-B14F-4D97-AF65-F5344CB8AC3E}">
        <p14:creationId xmlns:p14="http://schemas.microsoft.com/office/powerpoint/2010/main" val="1589229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dessin au trait&#10;&#10;Description générée automatiquement">
            <a:extLst>
              <a:ext uri="{FF2B5EF4-FFF2-40B4-BE49-F238E27FC236}">
                <a16:creationId xmlns:a16="http://schemas.microsoft.com/office/drawing/2014/main" id="{F22D2911-3597-E05B-FF10-BDA825D6B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09088" y="7992461"/>
            <a:ext cx="1664346" cy="1331478"/>
          </a:xfrm>
          <a:prstGeom prst="rect">
            <a:avLst/>
          </a:prstGeom>
          <a:solidFill>
            <a:srgbClr val="009BAF"/>
          </a:solidFill>
        </p:spPr>
      </p:pic>
      <p:pic>
        <p:nvPicPr>
          <p:cNvPr id="4" name="Image 3">
            <a:extLst>
              <a:ext uri="{FF2B5EF4-FFF2-40B4-BE49-F238E27FC236}">
                <a16:creationId xmlns:a16="http://schemas.microsoft.com/office/drawing/2014/main" id="{FED002AB-B5FD-09D2-EB16-9E566D35FEB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81236" y="2685449"/>
            <a:ext cx="6495528" cy="5091764"/>
          </a:xfrm>
          <a:prstGeom prst="rect">
            <a:avLst/>
          </a:prstGeom>
        </p:spPr>
      </p:pic>
      <p:sp>
        <p:nvSpPr>
          <p:cNvPr id="8" name="ZoneTexte 7">
            <a:extLst>
              <a:ext uri="{FF2B5EF4-FFF2-40B4-BE49-F238E27FC236}">
                <a16:creationId xmlns:a16="http://schemas.microsoft.com/office/drawing/2014/main" id="{CAD8D04B-BE6A-1801-FF57-26FDD96FE353}"/>
              </a:ext>
            </a:extLst>
          </p:cNvPr>
          <p:cNvSpPr txBox="1"/>
          <p:nvPr/>
        </p:nvSpPr>
        <p:spPr>
          <a:xfrm>
            <a:off x="4029410" y="1503488"/>
            <a:ext cx="2595431" cy="1107996"/>
          </a:xfrm>
          <a:prstGeom prst="rect">
            <a:avLst/>
          </a:prstGeom>
          <a:noFill/>
        </p:spPr>
        <p:txBody>
          <a:bodyPr wrap="square" rtlCol="0">
            <a:spAutoFit/>
          </a:bodyPr>
          <a:lstStyle/>
          <a:p>
            <a:pPr defTabSz="208955">
              <a:defRPr/>
            </a:pPr>
            <a:r>
              <a:rPr lang="fr-FR" sz="1100" dirty="0">
                <a:solidFill>
                  <a:schemeClr val="tx2"/>
                </a:solidFill>
                <a:latin typeface="+mj-lt"/>
              </a:rPr>
              <a:t>Organisation avec un numéro dédié et diffusé sur le territoire</a:t>
            </a:r>
          </a:p>
          <a:p>
            <a:pPr defTabSz="208955">
              <a:defRPr/>
            </a:pPr>
            <a:endParaRPr lang="fr-FR" sz="1100" dirty="0">
              <a:solidFill>
                <a:schemeClr val="tx2"/>
              </a:solidFill>
              <a:latin typeface="+mj-lt"/>
            </a:endParaRPr>
          </a:p>
          <a:p>
            <a:pPr defTabSz="208955">
              <a:defRPr/>
            </a:pPr>
            <a:r>
              <a:rPr lang="fr-FR" sz="1100" dirty="0">
                <a:solidFill>
                  <a:schemeClr val="tx2"/>
                </a:solidFill>
                <a:latin typeface="+mj-lt"/>
              </a:rPr>
              <a:t>994 km² </a:t>
            </a:r>
          </a:p>
          <a:p>
            <a:pPr defTabSz="208955">
              <a:defRPr/>
            </a:pPr>
            <a:r>
              <a:rPr lang="fr-FR" sz="1100" dirty="0">
                <a:solidFill>
                  <a:schemeClr val="tx2"/>
                </a:solidFill>
                <a:latin typeface="+mj-lt"/>
              </a:rPr>
              <a:t>62 communes</a:t>
            </a:r>
          </a:p>
          <a:p>
            <a:pPr defTabSz="208955">
              <a:defRPr/>
            </a:pPr>
            <a:r>
              <a:rPr lang="fr-FR" sz="1100" dirty="0">
                <a:solidFill>
                  <a:schemeClr val="tx2"/>
                </a:solidFill>
                <a:latin typeface="+mj-lt"/>
              </a:rPr>
              <a:t>48 211 habitants </a:t>
            </a:r>
          </a:p>
        </p:txBody>
      </p:sp>
      <p:cxnSp>
        <p:nvCxnSpPr>
          <p:cNvPr id="10" name="Connecteur droit avec flèche 9">
            <a:extLst>
              <a:ext uri="{FF2B5EF4-FFF2-40B4-BE49-F238E27FC236}">
                <a16:creationId xmlns:a16="http://schemas.microsoft.com/office/drawing/2014/main" id="{1C824B89-1BB4-EC9D-BA47-60952898105C}"/>
              </a:ext>
            </a:extLst>
          </p:cNvPr>
          <p:cNvCxnSpPr>
            <a:cxnSpLocks/>
            <a:stCxn id="8" idx="1"/>
            <a:endCxn id="4" idx="0"/>
          </p:cNvCxnSpPr>
          <p:nvPr/>
        </p:nvCxnSpPr>
        <p:spPr>
          <a:xfrm flipH="1">
            <a:off x="3429000" y="2057486"/>
            <a:ext cx="600410" cy="627963"/>
          </a:xfrm>
          <a:prstGeom prst="straightConnector1">
            <a:avLst/>
          </a:prstGeom>
          <a:ln>
            <a:solidFill>
              <a:srgbClr val="009BAF"/>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ED435107-E219-E22D-D05A-1C588BB7E7B5}"/>
              </a:ext>
            </a:extLst>
          </p:cNvPr>
          <p:cNvSpPr txBox="1"/>
          <p:nvPr/>
        </p:nvSpPr>
        <p:spPr>
          <a:xfrm>
            <a:off x="409088" y="334562"/>
            <a:ext cx="806203" cy="806203"/>
          </a:xfrm>
          <a:prstGeom prst="rect">
            <a:avLst/>
          </a:prstGeom>
          <a:solidFill>
            <a:srgbClr val="009BAF"/>
          </a:solidFill>
        </p:spPr>
        <p:txBody>
          <a:bodyPr wrap="square" rtlCol="0" anchor="ctr">
            <a:noAutofit/>
          </a:bodyPr>
          <a:lstStyle/>
          <a:p>
            <a:pPr algn="ctr"/>
            <a:r>
              <a:rPr lang="fr-FR" sz="4022" dirty="0">
                <a:solidFill>
                  <a:schemeClr val="bg1"/>
                </a:solidFill>
                <a:latin typeface="+mj-lt"/>
              </a:rPr>
              <a:t>8</a:t>
            </a:r>
          </a:p>
        </p:txBody>
      </p:sp>
      <p:sp>
        <p:nvSpPr>
          <p:cNvPr id="11" name="ZoneTexte 10">
            <a:extLst>
              <a:ext uri="{FF2B5EF4-FFF2-40B4-BE49-F238E27FC236}">
                <a16:creationId xmlns:a16="http://schemas.microsoft.com/office/drawing/2014/main" id="{8C98A7C2-5603-E279-9BD0-2E70DAF80976}"/>
              </a:ext>
            </a:extLst>
          </p:cNvPr>
          <p:cNvSpPr txBox="1"/>
          <p:nvPr/>
        </p:nvSpPr>
        <p:spPr>
          <a:xfrm>
            <a:off x="1386619" y="241944"/>
            <a:ext cx="4930302" cy="830997"/>
          </a:xfrm>
          <a:prstGeom prst="rect">
            <a:avLst/>
          </a:prstGeom>
          <a:noFill/>
          <a:ln>
            <a:noFill/>
          </a:ln>
        </p:spPr>
        <p:txBody>
          <a:bodyPr wrap="square" rtlCol="0">
            <a:spAutoFit/>
          </a:bodyPr>
          <a:lstStyle/>
          <a:p>
            <a:r>
              <a:rPr lang="fr-FR" sz="2400" dirty="0">
                <a:solidFill>
                  <a:srgbClr val="000000"/>
                </a:solidFill>
                <a:latin typeface="+mj-lt"/>
                <a:ea typeface="Calibri" panose="020F0502020204030204" pitchFamily="34" charset="0"/>
                <a:cs typeface="Calibri Light" panose="020F0302020204030204" pitchFamily="34" charset="0"/>
              </a:rPr>
              <a:t>Retour d’expérience – CPTS Grand Gaillacois dans le Tarn</a:t>
            </a:r>
          </a:p>
        </p:txBody>
      </p:sp>
      <p:sp>
        <p:nvSpPr>
          <p:cNvPr id="12" name="ZoneTexte 11">
            <a:extLst>
              <a:ext uri="{FF2B5EF4-FFF2-40B4-BE49-F238E27FC236}">
                <a16:creationId xmlns:a16="http://schemas.microsoft.com/office/drawing/2014/main" id="{4BAA4244-6C0D-A6AF-F630-92CFC17F758C}"/>
              </a:ext>
            </a:extLst>
          </p:cNvPr>
          <p:cNvSpPr txBox="1"/>
          <p:nvPr/>
        </p:nvSpPr>
        <p:spPr>
          <a:xfrm>
            <a:off x="1386619" y="988303"/>
            <a:ext cx="4773198" cy="169277"/>
          </a:xfrm>
          <a:prstGeom prst="rect">
            <a:avLst/>
          </a:prstGeom>
          <a:noFill/>
        </p:spPr>
        <p:txBody>
          <a:bodyPr wrap="square">
            <a:spAutoFit/>
          </a:bodyPr>
          <a:lstStyle/>
          <a:p>
            <a:r>
              <a:rPr lang="fr-FR" sz="500" dirty="0">
                <a:latin typeface="+mj-lt"/>
              </a:rPr>
              <a:t>Sources : ORU </a:t>
            </a:r>
            <a:r>
              <a:rPr lang="fr-FR" sz="500" dirty="0">
                <a:latin typeface="+mj-lt"/>
                <a:hlinkClick r:id="rId5"/>
              </a:rPr>
              <a:t>–</a:t>
            </a:r>
            <a:r>
              <a:rPr lang="fr-FR" sz="500" dirty="0">
                <a:latin typeface="+mj-lt"/>
              </a:rPr>
              <a:t> 2021 </a:t>
            </a:r>
            <a:r>
              <a:rPr lang="fr-FR" sz="500" dirty="0">
                <a:latin typeface="+mj-lt"/>
                <a:hlinkClick r:id="rId5"/>
              </a:rPr>
              <a:t>PANORAMA OCCITANIE ACTIVITÉ DES STRUCTURES D’URGENCE 2021</a:t>
            </a:r>
            <a:endParaRPr lang="fr-FR" sz="500" dirty="0">
              <a:latin typeface="+mj-lt"/>
            </a:endParaRPr>
          </a:p>
        </p:txBody>
      </p:sp>
      <p:sp>
        <p:nvSpPr>
          <p:cNvPr id="13" name="ZoneTexte 12">
            <a:extLst>
              <a:ext uri="{FF2B5EF4-FFF2-40B4-BE49-F238E27FC236}">
                <a16:creationId xmlns:a16="http://schemas.microsoft.com/office/drawing/2014/main" id="{8F6B133E-A1E0-29E8-7AC8-705A28F94EEB}"/>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4" name="Espace réservé du numéro de diapositive 34">
            <a:extLst>
              <a:ext uri="{FF2B5EF4-FFF2-40B4-BE49-F238E27FC236}">
                <a16:creationId xmlns:a16="http://schemas.microsoft.com/office/drawing/2014/main" id="{82481387-716B-42B5-88DD-04B307DA13E4}"/>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34</a:t>
            </a:fld>
            <a:endParaRPr lang="fr-FR">
              <a:solidFill>
                <a:schemeClr val="bg1"/>
              </a:solidFill>
            </a:endParaRPr>
          </a:p>
        </p:txBody>
      </p:sp>
      <p:sp>
        <p:nvSpPr>
          <p:cNvPr id="3" name="ZoneTexte 2">
            <a:extLst>
              <a:ext uri="{FF2B5EF4-FFF2-40B4-BE49-F238E27FC236}">
                <a16:creationId xmlns:a16="http://schemas.microsoft.com/office/drawing/2014/main" id="{9B032B2E-C3D4-B3C6-298A-74A07F1C8B53}"/>
              </a:ext>
            </a:extLst>
          </p:cNvPr>
          <p:cNvSpPr txBox="1"/>
          <p:nvPr/>
        </p:nvSpPr>
        <p:spPr>
          <a:xfrm>
            <a:off x="1775997" y="8239222"/>
            <a:ext cx="5085556" cy="1015663"/>
          </a:xfrm>
          <a:prstGeom prst="rect">
            <a:avLst/>
          </a:prstGeom>
          <a:solidFill>
            <a:schemeClr val="bg2"/>
          </a:solidFill>
        </p:spPr>
        <p:txBody>
          <a:bodyPr wrap="square" rtlCol="0">
            <a:spAutoFit/>
          </a:bodyPr>
          <a:lstStyle/>
          <a:p>
            <a:r>
              <a:rPr lang="fr-FR" sz="1200" dirty="0">
                <a:latin typeface="+mj-lt"/>
              </a:rPr>
              <a:t>La moitié des appels = conseils</a:t>
            </a:r>
          </a:p>
          <a:p>
            <a:endParaRPr lang="fr-FR" sz="1200" dirty="0">
              <a:latin typeface="+mj-lt"/>
            </a:endParaRPr>
          </a:p>
          <a:p>
            <a:r>
              <a:rPr lang="fr-FR" sz="1200" dirty="0">
                <a:latin typeface="+mj-lt"/>
              </a:rPr>
              <a:t>La moitié des patients n’ont pas de médecin traitant</a:t>
            </a:r>
          </a:p>
          <a:p>
            <a:endParaRPr lang="fr-FR" sz="1200" dirty="0">
              <a:latin typeface="+mj-lt"/>
            </a:endParaRPr>
          </a:p>
          <a:p>
            <a:r>
              <a:rPr lang="fr-FR" sz="1200" dirty="0">
                <a:latin typeface="+mj-lt"/>
              </a:rPr>
              <a:t>Diffusion du numéro unique sans saturation du service</a:t>
            </a:r>
          </a:p>
        </p:txBody>
      </p:sp>
    </p:spTree>
    <p:extLst>
      <p:ext uri="{BB962C8B-B14F-4D97-AF65-F5344CB8AC3E}">
        <p14:creationId xmlns:p14="http://schemas.microsoft.com/office/powerpoint/2010/main" val="459708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phique 8">
            <a:extLst>
              <a:ext uri="{FF2B5EF4-FFF2-40B4-BE49-F238E27FC236}">
                <a16:creationId xmlns:a16="http://schemas.microsoft.com/office/drawing/2014/main" id="{2E565DF2-8952-A1D9-6278-0EC15F01D4C1}"/>
              </a:ext>
              <a:ext uri="{147F2762-F138-4A5C-976F-8EAC2B608ADB}">
                <a16:predDERef xmlns:a16="http://schemas.microsoft.com/office/drawing/2014/main" pred="{1B38F8B8-B4BF-2FAC-B98B-CA99EE8AB59D}"/>
              </a:ext>
            </a:extLst>
          </p:cNvPr>
          <p:cNvGraphicFramePr>
            <a:graphicFrameLocks/>
          </p:cNvGraphicFramePr>
          <p:nvPr>
            <p:extLst>
              <p:ext uri="{D42A27DB-BD31-4B8C-83A1-F6EECF244321}">
                <p14:modId xmlns:p14="http://schemas.microsoft.com/office/powerpoint/2010/main" val="3015484235"/>
              </p:ext>
            </p:extLst>
          </p:nvPr>
        </p:nvGraphicFramePr>
        <p:xfrm>
          <a:off x="395879" y="6206657"/>
          <a:ext cx="6146272" cy="27046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phique 9">
            <a:extLst>
              <a:ext uri="{FF2B5EF4-FFF2-40B4-BE49-F238E27FC236}">
                <a16:creationId xmlns:a16="http://schemas.microsoft.com/office/drawing/2014/main" id="{4A715741-D008-EDDB-1FDC-6E5ECB652CAC}"/>
              </a:ext>
              <a:ext uri="{147F2762-F138-4A5C-976F-8EAC2B608ADB}">
                <a16:predDERef xmlns:a16="http://schemas.microsoft.com/office/drawing/2014/main" pred="{8C02F050-380F-9E36-54BB-7A44812973A8}"/>
              </a:ext>
            </a:extLst>
          </p:cNvPr>
          <p:cNvGraphicFramePr>
            <a:graphicFrameLocks/>
          </p:cNvGraphicFramePr>
          <p:nvPr>
            <p:extLst>
              <p:ext uri="{D42A27DB-BD31-4B8C-83A1-F6EECF244321}">
                <p14:modId xmlns:p14="http://schemas.microsoft.com/office/powerpoint/2010/main" val="1552466743"/>
              </p:ext>
            </p:extLst>
          </p:nvPr>
        </p:nvGraphicFramePr>
        <p:xfrm>
          <a:off x="395879" y="3279400"/>
          <a:ext cx="4141635" cy="2321918"/>
        </p:xfrm>
        <a:graphic>
          <a:graphicData uri="http://schemas.openxmlformats.org/drawingml/2006/chart">
            <c:chart xmlns:c="http://schemas.openxmlformats.org/drawingml/2006/chart" xmlns:r="http://schemas.openxmlformats.org/officeDocument/2006/relationships" r:id="rId3"/>
          </a:graphicData>
        </a:graphic>
      </p:graphicFrame>
      <p:pic>
        <p:nvPicPr>
          <p:cNvPr id="14" name="Image 13">
            <a:extLst>
              <a:ext uri="{FF2B5EF4-FFF2-40B4-BE49-F238E27FC236}">
                <a16:creationId xmlns:a16="http://schemas.microsoft.com/office/drawing/2014/main" id="{1FAB4014-8203-8CEF-150A-FB2A5664D010}"/>
              </a:ext>
            </a:extLst>
          </p:cNvPr>
          <p:cNvPicPr>
            <a:picLocks noChangeAspect="1"/>
          </p:cNvPicPr>
          <p:nvPr/>
        </p:nvPicPr>
        <p:blipFill>
          <a:blip r:embed="rId4"/>
          <a:stretch>
            <a:fillRect/>
          </a:stretch>
        </p:blipFill>
        <p:spPr>
          <a:xfrm>
            <a:off x="395879" y="245270"/>
            <a:ext cx="4141635" cy="2477254"/>
          </a:xfrm>
          <a:prstGeom prst="rect">
            <a:avLst/>
          </a:prstGeom>
        </p:spPr>
      </p:pic>
      <p:sp>
        <p:nvSpPr>
          <p:cNvPr id="15" name="ZoneTexte 14">
            <a:extLst>
              <a:ext uri="{FF2B5EF4-FFF2-40B4-BE49-F238E27FC236}">
                <a16:creationId xmlns:a16="http://schemas.microsoft.com/office/drawing/2014/main" id="{9D211C29-E0CF-A87D-ECD3-031D8EC8566C}"/>
              </a:ext>
            </a:extLst>
          </p:cNvPr>
          <p:cNvSpPr txBox="1"/>
          <p:nvPr/>
        </p:nvSpPr>
        <p:spPr>
          <a:xfrm>
            <a:off x="4691379" y="245270"/>
            <a:ext cx="2088003" cy="2292935"/>
          </a:xfrm>
          <a:prstGeom prst="rect">
            <a:avLst/>
          </a:prstGeom>
          <a:noFill/>
        </p:spPr>
        <p:txBody>
          <a:bodyPr wrap="square" rtlCol="0">
            <a:spAutoFit/>
          </a:bodyPr>
          <a:lstStyle/>
          <a:p>
            <a:r>
              <a:rPr lang="fr-FR" sz="1100" b="1" dirty="0">
                <a:latin typeface="+mj-lt"/>
              </a:rPr>
              <a:t>Suivi des demandes </a:t>
            </a:r>
          </a:p>
          <a:p>
            <a:r>
              <a:rPr lang="fr-FR" sz="1100" dirty="0">
                <a:latin typeface="+mj-lt"/>
              </a:rPr>
              <a:t>34% DSNP</a:t>
            </a:r>
          </a:p>
          <a:p>
            <a:r>
              <a:rPr lang="fr-FR" sz="1100" dirty="0">
                <a:latin typeface="+mj-lt"/>
              </a:rPr>
              <a:t>9% RASP</a:t>
            </a:r>
          </a:p>
          <a:p>
            <a:r>
              <a:rPr lang="fr-FR" sz="1100" dirty="0">
                <a:latin typeface="+mj-lt"/>
              </a:rPr>
              <a:t>57% Conseil patient (54% en 2021)</a:t>
            </a:r>
          </a:p>
          <a:p>
            <a:endParaRPr lang="fr-FR" sz="1100" dirty="0">
              <a:latin typeface="+mj-lt"/>
            </a:endParaRPr>
          </a:p>
          <a:p>
            <a:r>
              <a:rPr lang="fr-FR" sz="1100" b="1" dirty="0">
                <a:latin typeface="+mj-lt"/>
              </a:rPr>
              <a:t>54% des patients n’ont pas de médecin traitant </a:t>
            </a:r>
          </a:p>
          <a:p>
            <a:r>
              <a:rPr lang="fr-FR" sz="1100" b="1" dirty="0">
                <a:latin typeface="+mj-lt"/>
              </a:rPr>
              <a:t>(48% en 2021)</a:t>
            </a:r>
          </a:p>
          <a:p>
            <a:endParaRPr lang="fr-FR" sz="1100" b="1" dirty="0">
              <a:latin typeface="+mj-lt"/>
            </a:endParaRPr>
          </a:p>
          <a:p>
            <a:r>
              <a:rPr lang="fr-FR" sz="1100" b="1" dirty="0">
                <a:latin typeface="+mj-lt"/>
              </a:rPr>
              <a:t>15% des demandes proviennent de patients n’habitant pas sur le territoire de la CPTS</a:t>
            </a:r>
          </a:p>
        </p:txBody>
      </p:sp>
      <p:sp>
        <p:nvSpPr>
          <p:cNvPr id="16" name="ZoneTexte 15">
            <a:extLst>
              <a:ext uri="{FF2B5EF4-FFF2-40B4-BE49-F238E27FC236}">
                <a16:creationId xmlns:a16="http://schemas.microsoft.com/office/drawing/2014/main" id="{E5EB9D2F-23B3-D959-B7BA-F090493A540F}"/>
              </a:ext>
            </a:extLst>
          </p:cNvPr>
          <p:cNvSpPr txBox="1"/>
          <p:nvPr/>
        </p:nvSpPr>
        <p:spPr>
          <a:xfrm>
            <a:off x="4691379" y="3230937"/>
            <a:ext cx="1966067" cy="1954381"/>
          </a:xfrm>
          <a:prstGeom prst="rect">
            <a:avLst/>
          </a:prstGeom>
          <a:noFill/>
        </p:spPr>
        <p:txBody>
          <a:bodyPr wrap="square" rtlCol="0">
            <a:spAutoFit/>
          </a:bodyPr>
          <a:lstStyle/>
          <a:p>
            <a:r>
              <a:rPr lang="fr-FR" sz="1100" b="1" dirty="0">
                <a:latin typeface="+mj-lt"/>
              </a:rPr>
              <a:t>Projection 2022</a:t>
            </a:r>
          </a:p>
          <a:p>
            <a:r>
              <a:rPr lang="fr-FR" sz="1100" dirty="0">
                <a:latin typeface="+mj-lt"/>
              </a:rPr>
              <a:t>2400 appels</a:t>
            </a:r>
          </a:p>
          <a:p>
            <a:endParaRPr lang="fr-FR" sz="1100" dirty="0">
              <a:latin typeface="+mj-lt"/>
            </a:endParaRPr>
          </a:p>
          <a:p>
            <a:r>
              <a:rPr lang="fr-FR" sz="1100" b="1" dirty="0">
                <a:latin typeface="+mj-lt"/>
              </a:rPr>
              <a:t>Urgences de proximité</a:t>
            </a:r>
          </a:p>
          <a:p>
            <a:r>
              <a:rPr lang="fr-FR" sz="1100" dirty="0">
                <a:latin typeface="+mj-lt"/>
              </a:rPr>
              <a:t>CH d’Albi – 33 565 passages dont 51,2% hors PDSA et 23% hospitalisation</a:t>
            </a:r>
          </a:p>
          <a:p>
            <a:r>
              <a:rPr lang="fr-FR" sz="1100" dirty="0">
                <a:latin typeface="+mj-lt"/>
              </a:rPr>
              <a:t>CH Lavaur – 18 300 passages dons 56,6% hors PDSA et 14,3% hospitalisation</a:t>
            </a:r>
          </a:p>
          <a:p>
            <a:endParaRPr lang="fr-FR" sz="1100" dirty="0">
              <a:latin typeface="+mj-lt"/>
            </a:endParaRPr>
          </a:p>
        </p:txBody>
      </p:sp>
      <p:sp>
        <p:nvSpPr>
          <p:cNvPr id="11" name="ZoneTexte 10">
            <a:extLst>
              <a:ext uri="{FF2B5EF4-FFF2-40B4-BE49-F238E27FC236}">
                <a16:creationId xmlns:a16="http://schemas.microsoft.com/office/drawing/2014/main" id="{35D9E31F-0CED-74B8-565E-B5DF6BE00624}"/>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2" name="Espace réservé du numéro de diapositive 34">
            <a:extLst>
              <a:ext uri="{FF2B5EF4-FFF2-40B4-BE49-F238E27FC236}">
                <a16:creationId xmlns:a16="http://schemas.microsoft.com/office/drawing/2014/main" id="{253EE6F2-1F09-1F7B-72D3-7A2693C94E73}"/>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35</a:t>
            </a:fld>
            <a:endParaRPr lang="fr-FR">
              <a:solidFill>
                <a:schemeClr val="bg1"/>
              </a:solidFill>
            </a:endParaRPr>
          </a:p>
        </p:txBody>
      </p:sp>
    </p:spTree>
    <p:extLst>
      <p:ext uri="{BB962C8B-B14F-4D97-AF65-F5344CB8AC3E}">
        <p14:creationId xmlns:p14="http://schemas.microsoft.com/office/powerpoint/2010/main" val="1773981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2BBF929D-D8CD-0BCF-FAE1-84D6A59F9FB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50871" b="29662"/>
          <a:stretch/>
        </p:blipFill>
        <p:spPr>
          <a:xfrm>
            <a:off x="127680" y="5327757"/>
            <a:ext cx="520947" cy="409817"/>
          </a:xfrm>
          <a:prstGeom prst="rect">
            <a:avLst/>
          </a:prstGeom>
        </p:spPr>
      </p:pic>
      <p:sp>
        <p:nvSpPr>
          <p:cNvPr id="25" name="Ellipse 24">
            <a:extLst>
              <a:ext uri="{FF2B5EF4-FFF2-40B4-BE49-F238E27FC236}">
                <a16:creationId xmlns:a16="http://schemas.microsoft.com/office/drawing/2014/main" id="{C8BB940E-F127-7888-91B0-F0CE2CF26F30}"/>
              </a:ext>
            </a:extLst>
          </p:cNvPr>
          <p:cNvSpPr/>
          <p:nvPr/>
        </p:nvSpPr>
        <p:spPr>
          <a:xfrm>
            <a:off x="263010" y="2444154"/>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03" dirty="0">
              <a:solidFill>
                <a:srgbClr val="00B0F0"/>
              </a:solidFill>
            </a:endParaRPr>
          </a:p>
        </p:txBody>
      </p:sp>
      <p:sp>
        <p:nvSpPr>
          <p:cNvPr id="4" name="ZoneTexte 3">
            <a:extLst>
              <a:ext uri="{FF2B5EF4-FFF2-40B4-BE49-F238E27FC236}">
                <a16:creationId xmlns:a16="http://schemas.microsoft.com/office/drawing/2014/main" id="{93964E52-DE46-49B2-DC2C-BDDC1B09DCAC}"/>
              </a:ext>
            </a:extLst>
          </p:cNvPr>
          <p:cNvSpPr txBox="1"/>
          <p:nvPr/>
        </p:nvSpPr>
        <p:spPr>
          <a:xfrm>
            <a:off x="409088" y="334562"/>
            <a:ext cx="806203" cy="806203"/>
          </a:xfrm>
          <a:prstGeom prst="rect">
            <a:avLst/>
          </a:prstGeom>
          <a:solidFill>
            <a:srgbClr val="009BAF"/>
          </a:solidFill>
        </p:spPr>
        <p:txBody>
          <a:bodyPr wrap="square" rtlCol="0" anchor="ctr">
            <a:noAutofit/>
          </a:bodyPr>
          <a:lstStyle/>
          <a:p>
            <a:pPr algn="ctr"/>
            <a:r>
              <a:rPr lang="fr-FR" sz="4022" dirty="0">
                <a:solidFill>
                  <a:schemeClr val="bg1"/>
                </a:solidFill>
              </a:rPr>
              <a:t>9</a:t>
            </a:r>
          </a:p>
        </p:txBody>
      </p:sp>
      <p:sp>
        <p:nvSpPr>
          <p:cNvPr id="6" name="ZoneTexte 5">
            <a:extLst>
              <a:ext uri="{FF2B5EF4-FFF2-40B4-BE49-F238E27FC236}">
                <a16:creationId xmlns:a16="http://schemas.microsoft.com/office/drawing/2014/main" id="{A307736D-C540-0C0D-E2A0-DCF6D6A5D9D9}"/>
              </a:ext>
            </a:extLst>
          </p:cNvPr>
          <p:cNvSpPr txBox="1"/>
          <p:nvPr/>
        </p:nvSpPr>
        <p:spPr>
          <a:xfrm>
            <a:off x="1386619" y="226613"/>
            <a:ext cx="4930302" cy="830997"/>
          </a:xfrm>
          <a:prstGeom prst="rect">
            <a:avLst/>
          </a:prstGeom>
          <a:noFill/>
          <a:ln>
            <a:noFill/>
          </a:ln>
        </p:spPr>
        <p:txBody>
          <a:bodyPr wrap="square" rtlCol="0">
            <a:spAutoFit/>
          </a:bodyPr>
          <a:lstStyle/>
          <a:p>
            <a:r>
              <a:rPr lang="fr-FR" sz="240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Benchmark – Gestion des SNP dans le secteur du Sud Gironde</a:t>
            </a:r>
          </a:p>
        </p:txBody>
      </p:sp>
      <p:sp>
        <p:nvSpPr>
          <p:cNvPr id="8" name="ZoneTexte 7">
            <a:extLst>
              <a:ext uri="{FF2B5EF4-FFF2-40B4-BE49-F238E27FC236}">
                <a16:creationId xmlns:a16="http://schemas.microsoft.com/office/drawing/2014/main" id="{7CD8952E-FC2F-9D1E-DDDF-3F0F936825BB}"/>
              </a:ext>
            </a:extLst>
          </p:cNvPr>
          <p:cNvSpPr txBox="1"/>
          <p:nvPr/>
        </p:nvSpPr>
        <p:spPr>
          <a:xfrm>
            <a:off x="1409450" y="953702"/>
            <a:ext cx="4773198" cy="215444"/>
          </a:xfrm>
          <a:prstGeom prst="rect">
            <a:avLst/>
          </a:prstGeom>
          <a:noFill/>
        </p:spPr>
        <p:txBody>
          <a:bodyPr wrap="square">
            <a:spAutoFit/>
          </a:bodyPr>
          <a:lstStyle/>
          <a:p>
            <a:r>
              <a:rPr lang="fr-FR" sz="800" dirty="0">
                <a:latin typeface="+mj-lt"/>
              </a:rPr>
              <a:t>Sources  : https://www.cairn.info/revue-sante-publique-2021-4-page-517.htm</a:t>
            </a:r>
          </a:p>
        </p:txBody>
      </p:sp>
      <p:pic>
        <p:nvPicPr>
          <p:cNvPr id="22" name="Image 21">
            <a:extLst>
              <a:ext uri="{FF2B5EF4-FFF2-40B4-BE49-F238E27FC236}">
                <a16:creationId xmlns:a16="http://schemas.microsoft.com/office/drawing/2014/main" id="{2CA06E22-4EEF-DB7D-4442-E55C0EBA987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569054" y="3543022"/>
            <a:ext cx="3674793" cy="2123657"/>
          </a:xfrm>
          <a:prstGeom prst="rect">
            <a:avLst/>
          </a:prstGeom>
        </p:spPr>
      </p:pic>
      <p:pic>
        <p:nvPicPr>
          <p:cNvPr id="23" name="Image 22">
            <a:extLst>
              <a:ext uri="{FF2B5EF4-FFF2-40B4-BE49-F238E27FC236}">
                <a16:creationId xmlns:a16="http://schemas.microsoft.com/office/drawing/2014/main" id="{6CF69870-DDBE-522A-28A8-EABA3AC6F9AF}"/>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2569054" y="1271497"/>
            <a:ext cx="3674793" cy="2204858"/>
          </a:xfrm>
          <a:prstGeom prst="rect">
            <a:avLst/>
          </a:prstGeom>
        </p:spPr>
      </p:pic>
      <p:sp>
        <p:nvSpPr>
          <p:cNvPr id="24" name="ZoneTexte 23">
            <a:extLst>
              <a:ext uri="{FF2B5EF4-FFF2-40B4-BE49-F238E27FC236}">
                <a16:creationId xmlns:a16="http://schemas.microsoft.com/office/drawing/2014/main" id="{D9A522C9-2CFF-CA5F-D7B1-8A3EBF48C359}"/>
              </a:ext>
            </a:extLst>
          </p:cNvPr>
          <p:cNvSpPr txBox="1"/>
          <p:nvPr/>
        </p:nvSpPr>
        <p:spPr>
          <a:xfrm>
            <a:off x="409089" y="2630999"/>
            <a:ext cx="1661012" cy="2054409"/>
          </a:xfrm>
          <a:prstGeom prst="rect">
            <a:avLst/>
          </a:prstGeom>
          <a:noFill/>
        </p:spPr>
        <p:txBody>
          <a:bodyPr wrap="square">
            <a:spAutoFit/>
          </a:bodyPr>
          <a:lstStyle/>
          <a:p>
            <a:r>
              <a:rPr lang="fr-FR" sz="1100" dirty="0">
                <a:latin typeface="+mj-lt"/>
              </a:rPr>
              <a:t>D’après le rapport 2019 de la Cour des comptes, 20 % des SNP pris en charge dans les services d’urgences aux horaires d’ouverture des cabinets relèveraient de la médecine générale</a:t>
            </a:r>
          </a:p>
          <a:p>
            <a:endParaRPr lang="fr-FR" sz="1050" dirty="0">
              <a:solidFill>
                <a:schemeClr val="bg1">
                  <a:lumMod val="50000"/>
                </a:schemeClr>
              </a:solidFill>
              <a:latin typeface="+mj-lt"/>
            </a:endParaRPr>
          </a:p>
          <a:p>
            <a:r>
              <a:rPr lang="fr-FR" sz="600" dirty="0">
                <a:solidFill>
                  <a:schemeClr val="bg1">
                    <a:lumMod val="50000"/>
                  </a:schemeClr>
                </a:solidFill>
                <a:latin typeface="+mj-lt"/>
              </a:rPr>
              <a:t>Sources : </a:t>
            </a:r>
            <a:r>
              <a:rPr lang="fr-FR" sz="600" dirty="0">
                <a:solidFill>
                  <a:schemeClr val="bg1">
                    <a:lumMod val="50000"/>
                  </a:schemeClr>
                </a:solidFill>
                <a:latin typeface="+mj-lt"/>
                <a:hlinkClick r:id="rId7">
                  <a:extLst>
                    <a:ext uri="{A12FA001-AC4F-418D-AE19-62706E023703}">
                      <ahyp:hlinkClr xmlns:ahyp="http://schemas.microsoft.com/office/drawing/2018/hyperlinkcolor" val="tx"/>
                    </a:ext>
                  </a:extLst>
                </a:hlinkClick>
              </a:rPr>
              <a:t>https://www.ccomptes.fr/system/files/2019-02/08-urgences-hospitalieres-Tome-2.pdf</a:t>
            </a:r>
            <a:endParaRPr lang="fr-FR" sz="600" dirty="0">
              <a:solidFill>
                <a:schemeClr val="bg1">
                  <a:lumMod val="50000"/>
                </a:schemeClr>
              </a:solidFill>
              <a:latin typeface="+mj-lt"/>
            </a:endParaRPr>
          </a:p>
          <a:p>
            <a:endParaRPr lang="fr-FR" sz="1100" dirty="0">
              <a:latin typeface="+mj-lt"/>
            </a:endParaRPr>
          </a:p>
        </p:txBody>
      </p:sp>
      <p:sp>
        <p:nvSpPr>
          <p:cNvPr id="26" name="ZoneTexte 25">
            <a:extLst>
              <a:ext uri="{FF2B5EF4-FFF2-40B4-BE49-F238E27FC236}">
                <a16:creationId xmlns:a16="http://schemas.microsoft.com/office/drawing/2014/main" id="{6EF3CA24-3141-4AAC-ED4B-751A6947AB79}"/>
              </a:ext>
            </a:extLst>
          </p:cNvPr>
          <p:cNvSpPr txBox="1"/>
          <p:nvPr/>
        </p:nvSpPr>
        <p:spPr>
          <a:xfrm>
            <a:off x="3461698" y="7115922"/>
            <a:ext cx="2786063" cy="1785104"/>
          </a:xfrm>
          <a:prstGeom prst="rect">
            <a:avLst/>
          </a:prstGeom>
          <a:noFill/>
          <a:ln>
            <a:noFill/>
          </a:ln>
        </p:spPr>
        <p:txBody>
          <a:bodyPr wrap="square">
            <a:spAutoFit/>
          </a:bodyPr>
          <a:lstStyle/>
          <a:p>
            <a:r>
              <a:rPr lang="fr-FR" sz="1100" u="sng" dirty="0">
                <a:latin typeface="+mj-lt"/>
              </a:rPr>
              <a:t>Le rôle du secrétariat </a:t>
            </a:r>
            <a:r>
              <a:rPr lang="fr-FR" sz="1100" dirty="0">
                <a:latin typeface="+mj-lt"/>
              </a:rPr>
              <a:t>apparaissait essentiel, par sa fonction soit de régulation des demandes, soit de planification des consultations de SNP. Cependant, un des critères de </a:t>
            </a:r>
            <a:r>
              <a:rPr lang="fr-FR" sz="1100">
                <a:latin typeface="+mj-lt"/>
              </a:rPr>
              <a:t>régulation utilisé </a:t>
            </a:r>
            <a:r>
              <a:rPr lang="fr-FR" sz="1100" dirty="0">
                <a:latin typeface="+mj-lt"/>
              </a:rPr>
              <a:t>par les secrétaires était leur appréciation subjective, et non un critère médical…. La double régulation assurée par les médecins à la demande des secrétaires restait cependant un moyen pour sécuriser le travail des secrétaires.</a:t>
            </a:r>
          </a:p>
        </p:txBody>
      </p:sp>
      <p:sp>
        <p:nvSpPr>
          <p:cNvPr id="27" name="ZoneTexte 26">
            <a:extLst>
              <a:ext uri="{FF2B5EF4-FFF2-40B4-BE49-F238E27FC236}">
                <a16:creationId xmlns:a16="http://schemas.microsoft.com/office/drawing/2014/main" id="{CC412C6C-9A30-7984-6024-F39D663044C8}"/>
              </a:ext>
            </a:extLst>
          </p:cNvPr>
          <p:cNvSpPr txBox="1"/>
          <p:nvPr/>
        </p:nvSpPr>
        <p:spPr>
          <a:xfrm>
            <a:off x="409088" y="5811451"/>
            <a:ext cx="2786063" cy="2123658"/>
          </a:xfrm>
          <a:prstGeom prst="rect">
            <a:avLst/>
          </a:prstGeom>
          <a:noFill/>
          <a:ln>
            <a:noFill/>
          </a:ln>
        </p:spPr>
        <p:txBody>
          <a:bodyPr wrap="square">
            <a:spAutoFit/>
          </a:bodyPr>
          <a:lstStyle/>
          <a:p>
            <a:r>
              <a:rPr lang="fr-FR" sz="1100" dirty="0">
                <a:latin typeface="+mj-lt"/>
              </a:rPr>
              <a:t>La gestion mutualisée par le travail de groupe était plébiscitée par les médecins généralistes. C’était un moyen de répartir la charge de travail liée aux demandes de SNP entre les professionnels de santé, permettant également de limiter les refus de soins et de répondre plus facilement aux demandes de VAD non programmées. De plus, le travail de coordination en équipe de soins primaires avec les soignants intervenant à domicile était noté comme un facteur de régulation des SNP.</a:t>
            </a:r>
          </a:p>
        </p:txBody>
      </p:sp>
      <p:sp>
        <p:nvSpPr>
          <p:cNvPr id="28" name="ZoneTexte 27">
            <a:extLst>
              <a:ext uri="{FF2B5EF4-FFF2-40B4-BE49-F238E27FC236}">
                <a16:creationId xmlns:a16="http://schemas.microsoft.com/office/drawing/2014/main" id="{9E4F5DA8-652E-621A-24BC-BD4B9BCB9659}"/>
              </a:ext>
            </a:extLst>
          </p:cNvPr>
          <p:cNvSpPr txBox="1"/>
          <p:nvPr/>
        </p:nvSpPr>
        <p:spPr>
          <a:xfrm>
            <a:off x="3431059" y="5851854"/>
            <a:ext cx="2786062" cy="1077218"/>
          </a:xfrm>
          <a:prstGeom prst="rect">
            <a:avLst/>
          </a:prstGeom>
          <a:noFill/>
          <a:ln>
            <a:noFill/>
          </a:ln>
        </p:spPr>
        <p:txBody>
          <a:bodyPr wrap="square">
            <a:spAutoFit/>
          </a:bodyPr>
          <a:lstStyle>
            <a:defPPr>
              <a:defRPr lang="fr-FR"/>
            </a:defPPr>
            <a:lvl1pPr>
              <a:defRPr>
                <a:latin typeface="+mj-lt"/>
              </a:defRPr>
            </a:lvl1pPr>
          </a:lstStyle>
          <a:p>
            <a:r>
              <a:rPr lang="fr-FR" sz="1600" dirty="0">
                <a:solidFill>
                  <a:srgbClr val="009BAF"/>
                </a:solidFill>
              </a:rPr>
              <a:t>La régulation par des conseils téléphoniques était un moyen de temporiser les demandes ressenties de soins urgents.</a:t>
            </a:r>
          </a:p>
        </p:txBody>
      </p:sp>
      <p:sp>
        <p:nvSpPr>
          <p:cNvPr id="29" name="ZoneTexte 28">
            <a:extLst>
              <a:ext uri="{FF2B5EF4-FFF2-40B4-BE49-F238E27FC236}">
                <a16:creationId xmlns:a16="http://schemas.microsoft.com/office/drawing/2014/main" id="{A5B94E98-0E44-6656-C2EA-8EA748D39590}"/>
              </a:ext>
            </a:extLst>
          </p:cNvPr>
          <p:cNvSpPr txBox="1"/>
          <p:nvPr/>
        </p:nvSpPr>
        <p:spPr>
          <a:xfrm>
            <a:off x="409088" y="8149071"/>
            <a:ext cx="2786063" cy="1277273"/>
          </a:xfrm>
          <a:prstGeom prst="rect">
            <a:avLst/>
          </a:prstGeom>
          <a:noFill/>
          <a:ln>
            <a:noFill/>
          </a:ln>
        </p:spPr>
        <p:txBody>
          <a:bodyPr wrap="square">
            <a:spAutoFit/>
          </a:bodyPr>
          <a:lstStyle>
            <a:defPPr>
              <a:defRPr lang="fr-FR"/>
            </a:defPPr>
            <a:lvl1pPr>
              <a:defRPr>
                <a:latin typeface="+mj-lt"/>
              </a:defRPr>
            </a:lvl1pPr>
          </a:lstStyle>
          <a:p>
            <a:r>
              <a:rPr lang="fr-FR" sz="1100" dirty="0">
                <a:solidFill>
                  <a:srgbClr val="009BAF"/>
                </a:solidFill>
              </a:rPr>
              <a:t>Une démarche pourrait être envisagée auprès des patients afin de leur proposer un mode d’emploi des soins de santé primaires : « La sensibilisation des patients à l’utilisation pertinente du système de santé leur permet de choisir le recours médical le plus utile pour leur problème  ».</a:t>
            </a:r>
          </a:p>
        </p:txBody>
      </p:sp>
      <p:pic>
        <p:nvPicPr>
          <p:cNvPr id="30" name="Image 29">
            <a:extLst>
              <a:ext uri="{FF2B5EF4-FFF2-40B4-BE49-F238E27FC236}">
                <a16:creationId xmlns:a16="http://schemas.microsoft.com/office/drawing/2014/main" id="{D282BD72-BF07-9C08-8B3B-BFB23C5B600F}"/>
              </a:ext>
            </a:extLst>
          </p:cNvPr>
          <p:cNvPicPr>
            <a:picLocks noChangeAspect="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50854" t="28402"/>
          <a:stretch/>
        </p:blipFill>
        <p:spPr>
          <a:xfrm>
            <a:off x="5804968" y="8814632"/>
            <a:ext cx="511953" cy="409817"/>
          </a:xfrm>
          <a:prstGeom prst="rect">
            <a:avLst/>
          </a:prstGeom>
        </p:spPr>
      </p:pic>
      <p:sp>
        <p:nvSpPr>
          <p:cNvPr id="17" name="ZoneTexte 16">
            <a:extLst>
              <a:ext uri="{FF2B5EF4-FFF2-40B4-BE49-F238E27FC236}">
                <a16:creationId xmlns:a16="http://schemas.microsoft.com/office/drawing/2014/main" id="{43D7BAEC-5668-E592-9B41-628DAC5D6510}"/>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8" name="Espace réservé du numéro de diapositive 34">
            <a:extLst>
              <a:ext uri="{FF2B5EF4-FFF2-40B4-BE49-F238E27FC236}">
                <a16:creationId xmlns:a16="http://schemas.microsoft.com/office/drawing/2014/main" id="{C6972E17-28EF-ECF7-853B-DB454A3FE053}"/>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36</a:t>
            </a:fld>
            <a:endParaRPr lang="fr-FR">
              <a:solidFill>
                <a:schemeClr val="bg1"/>
              </a:solidFill>
            </a:endParaRPr>
          </a:p>
        </p:txBody>
      </p:sp>
    </p:spTree>
    <p:extLst>
      <p:ext uri="{BB962C8B-B14F-4D97-AF65-F5344CB8AC3E}">
        <p14:creationId xmlns:p14="http://schemas.microsoft.com/office/powerpoint/2010/main" val="3251518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descr="Une image contenant dessin au trait&#10;&#10;Description générée automatiquement">
            <a:extLst>
              <a:ext uri="{FF2B5EF4-FFF2-40B4-BE49-F238E27FC236}">
                <a16:creationId xmlns:a16="http://schemas.microsoft.com/office/drawing/2014/main" id="{5A977946-748B-5ED4-3660-0D8C155C0391}"/>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4159870"/>
            <a:ext cx="3643086" cy="2546699"/>
          </a:xfrm>
          <a:prstGeom prst="rect">
            <a:avLst/>
          </a:prstGeom>
        </p:spPr>
      </p:pic>
      <p:sp>
        <p:nvSpPr>
          <p:cNvPr id="5" name="ZoneTexte 4">
            <a:extLst>
              <a:ext uri="{FF2B5EF4-FFF2-40B4-BE49-F238E27FC236}">
                <a16:creationId xmlns:a16="http://schemas.microsoft.com/office/drawing/2014/main" id="{5D3E30CA-A9CE-3CC7-84A8-07855180E848}"/>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6" name="Espace réservé du numéro de diapositive 34">
            <a:extLst>
              <a:ext uri="{FF2B5EF4-FFF2-40B4-BE49-F238E27FC236}">
                <a16:creationId xmlns:a16="http://schemas.microsoft.com/office/drawing/2014/main" id="{C526F687-5127-C7F0-435A-A2DCFA859CF4}"/>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37</a:t>
            </a:fld>
            <a:endParaRPr lang="fr-FR">
              <a:solidFill>
                <a:schemeClr val="bg1"/>
              </a:solidFill>
            </a:endParaRPr>
          </a:p>
        </p:txBody>
      </p:sp>
      <p:sp>
        <p:nvSpPr>
          <p:cNvPr id="10" name="Ellipse 9">
            <a:extLst>
              <a:ext uri="{FF2B5EF4-FFF2-40B4-BE49-F238E27FC236}">
                <a16:creationId xmlns:a16="http://schemas.microsoft.com/office/drawing/2014/main" id="{86D03D5B-F450-48A1-EE50-AD24CF981AA8}"/>
              </a:ext>
            </a:extLst>
          </p:cNvPr>
          <p:cNvSpPr/>
          <p:nvPr/>
        </p:nvSpPr>
        <p:spPr>
          <a:xfrm>
            <a:off x="410188" y="1900697"/>
            <a:ext cx="468000" cy="468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03" dirty="0">
              <a:solidFill>
                <a:srgbClr val="00B0F0"/>
              </a:solidFill>
            </a:endParaRPr>
          </a:p>
        </p:txBody>
      </p:sp>
      <p:sp>
        <p:nvSpPr>
          <p:cNvPr id="14" name="ZoneTexte 13">
            <a:extLst>
              <a:ext uri="{FF2B5EF4-FFF2-40B4-BE49-F238E27FC236}">
                <a16:creationId xmlns:a16="http://schemas.microsoft.com/office/drawing/2014/main" id="{5129B0CD-0B63-30D4-DDD6-20A9C4870595}"/>
              </a:ext>
            </a:extLst>
          </p:cNvPr>
          <p:cNvSpPr txBox="1"/>
          <p:nvPr/>
        </p:nvSpPr>
        <p:spPr>
          <a:xfrm>
            <a:off x="555594" y="2004798"/>
            <a:ext cx="1839264" cy="1323439"/>
          </a:xfrm>
          <a:prstGeom prst="rect">
            <a:avLst/>
          </a:prstGeom>
          <a:noFill/>
        </p:spPr>
        <p:txBody>
          <a:bodyPr wrap="square" rtlCol="0">
            <a:spAutoFit/>
          </a:bodyPr>
          <a:lstStyle/>
          <a:p>
            <a:r>
              <a:rPr lang="fr-FR" sz="2000" dirty="0">
                <a:latin typeface="+mj-lt"/>
              </a:rPr>
              <a:t>Une convergence de tendances visibles</a:t>
            </a:r>
          </a:p>
        </p:txBody>
      </p:sp>
      <p:sp>
        <p:nvSpPr>
          <p:cNvPr id="9" name="ZoneTexte 8">
            <a:extLst>
              <a:ext uri="{FF2B5EF4-FFF2-40B4-BE49-F238E27FC236}">
                <a16:creationId xmlns:a16="http://schemas.microsoft.com/office/drawing/2014/main" id="{43023E23-A4D0-7C56-8DC7-12ADD526F70C}"/>
              </a:ext>
            </a:extLst>
          </p:cNvPr>
          <p:cNvSpPr txBox="1"/>
          <p:nvPr/>
        </p:nvSpPr>
        <p:spPr>
          <a:xfrm>
            <a:off x="3135086" y="1760876"/>
            <a:ext cx="3167321" cy="4093428"/>
          </a:xfrm>
          <a:prstGeom prst="rect">
            <a:avLst/>
          </a:prstGeom>
          <a:noFill/>
        </p:spPr>
        <p:txBody>
          <a:bodyPr wrap="square" rtlCol="0">
            <a:spAutoFit/>
          </a:bodyPr>
          <a:lstStyle/>
          <a:p>
            <a:r>
              <a:rPr lang="fr-FR" dirty="0">
                <a:solidFill>
                  <a:srgbClr val="009BAF"/>
                </a:solidFill>
                <a:latin typeface="+mj-lt"/>
              </a:rPr>
              <a:t>La prise en charge des SNP : une pratique déjà largement ancrée dans l’activité des médecins et qui repose sur l’investissement personnel des libéraux.</a:t>
            </a:r>
          </a:p>
          <a:p>
            <a:pPr defTabSz="0"/>
            <a:r>
              <a:rPr lang="fr-FR" sz="800" dirty="0">
                <a:latin typeface="+mj-lt"/>
              </a:rPr>
              <a:t> </a:t>
            </a:r>
          </a:p>
          <a:p>
            <a:pPr defTabSz="0"/>
            <a:endParaRPr lang="fr-FR" sz="800" dirty="0">
              <a:latin typeface="+mj-lt"/>
            </a:endParaRPr>
          </a:p>
          <a:p>
            <a:pPr marL="171450" indent="-171450" defTabSz="0">
              <a:buFont typeface="Arial" panose="020B0604020202020204" pitchFamily="34" charset="0"/>
              <a:buChar char="•"/>
            </a:pPr>
            <a:r>
              <a:rPr lang="fr-FR" sz="1100" dirty="0">
                <a:latin typeface="+mj-lt"/>
              </a:rPr>
              <a:t>96 % des médecins généralistes sont déjà organisés pour répondre aux demandes de SNP dont 82% au quotidien </a:t>
            </a:r>
          </a:p>
          <a:p>
            <a:pPr marL="171450" indent="-171450" defTabSz="0">
              <a:buFont typeface="Arial" panose="020B0604020202020204" pitchFamily="34" charset="0"/>
              <a:buChar char="•"/>
            </a:pPr>
            <a:r>
              <a:rPr lang="fr-FR" sz="1100" dirty="0">
                <a:latin typeface="+mj-lt"/>
              </a:rPr>
              <a:t>27 à 30 % de l’activité des médecins </a:t>
            </a:r>
          </a:p>
          <a:p>
            <a:pPr marL="171450" indent="-171450" defTabSz="0">
              <a:buFont typeface="Arial" panose="020B0604020202020204" pitchFamily="34" charset="0"/>
              <a:buChar char="•"/>
            </a:pPr>
            <a:r>
              <a:rPr lang="fr-FR" sz="1100" dirty="0">
                <a:latin typeface="+mj-lt"/>
              </a:rPr>
              <a:t>Entre 88 et 92% des médecins estiment qu’ils sont en mesure de prendre en charge un patient en moins de 48h</a:t>
            </a:r>
          </a:p>
          <a:p>
            <a:pPr marL="171450" indent="-171450" defTabSz="0">
              <a:buFont typeface="Arial" panose="020B0604020202020204" pitchFamily="34" charset="0"/>
              <a:buChar char="•"/>
            </a:pPr>
            <a:r>
              <a:rPr lang="fr-FR" sz="1100" dirty="0">
                <a:latin typeface="+mj-lt"/>
              </a:rPr>
              <a:t>Entre 30 à 53% des SNP sont assurés en plus du temps de travail initialement organisé par les médecins (pause, en soirée…) </a:t>
            </a:r>
          </a:p>
          <a:p>
            <a:pPr marL="171450" indent="-171450" defTabSz="0">
              <a:buFont typeface="Arial" panose="020B0604020202020204" pitchFamily="34" charset="0"/>
              <a:buChar char="•"/>
            </a:pPr>
            <a:r>
              <a:rPr lang="fr-FR" sz="1100" dirty="0">
                <a:latin typeface="+mj-lt"/>
              </a:rPr>
              <a:t>Une médiane de 5,2 rendez-vous de SNP réalisés par jour</a:t>
            </a:r>
          </a:p>
          <a:p>
            <a:pPr marL="171450" indent="-171450" defTabSz="0">
              <a:buFont typeface="Arial" panose="020B0604020202020204" pitchFamily="34" charset="0"/>
              <a:buChar char="•"/>
            </a:pPr>
            <a:r>
              <a:rPr lang="fr-FR" sz="1100" dirty="0">
                <a:latin typeface="+mj-lt"/>
              </a:rPr>
              <a:t>51% des médecins du département 31 ont pris en charge des patients orientés par le SAS</a:t>
            </a:r>
          </a:p>
        </p:txBody>
      </p:sp>
      <p:sp>
        <p:nvSpPr>
          <p:cNvPr id="26" name="ZoneTexte 25">
            <a:extLst>
              <a:ext uri="{FF2B5EF4-FFF2-40B4-BE49-F238E27FC236}">
                <a16:creationId xmlns:a16="http://schemas.microsoft.com/office/drawing/2014/main" id="{9AC9CD5A-3F32-2ED4-7A56-1818E41B8648}"/>
              </a:ext>
            </a:extLst>
          </p:cNvPr>
          <p:cNvSpPr txBox="1"/>
          <p:nvPr/>
        </p:nvSpPr>
        <p:spPr>
          <a:xfrm>
            <a:off x="409088" y="334562"/>
            <a:ext cx="806203" cy="806203"/>
          </a:xfrm>
          <a:prstGeom prst="rect">
            <a:avLst/>
          </a:prstGeom>
          <a:solidFill>
            <a:srgbClr val="009BAF"/>
          </a:solidFill>
        </p:spPr>
        <p:txBody>
          <a:bodyPr wrap="square" rtlCol="0" anchor="ctr">
            <a:noAutofit/>
          </a:bodyPr>
          <a:lstStyle/>
          <a:p>
            <a:pPr algn="ctr"/>
            <a:r>
              <a:rPr lang="fr-FR" sz="4022" dirty="0">
                <a:solidFill>
                  <a:schemeClr val="bg1"/>
                </a:solidFill>
              </a:rPr>
              <a:t>10</a:t>
            </a:r>
          </a:p>
        </p:txBody>
      </p:sp>
      <p:sp>
        <p:nvSpPr>
          <p:cNvPr id="28" name="ZoneTexte 27">
            <a:extLst>
              <a:ext uri="{FF2B5EF4-FFF2-40B4-BE49-F238E27FC236}">
                <a16:creationId xmlns:a16="http://schemas.microsoft.com/office/drawing/2014/main" id="{DE3C5AEF-459B-7299-E6AE-ACD61B4AA6AB}"/>
              </a:ext>
            </a:extLst>
          </p:cNvPr>
          <p:cNvSpPr txBox="1"/>
          <p:nvPr/>
        </p:nvSpPr>
        <p:spPr>
          <a:xfrm>
            <a:off x="1372105" y="506830"/>
            <a:ext cx="4930302" cy="461665"/>
          </a:xfrm>
          <a:prstGeom prst="rect">
            <a:avLst/>
          </a:prstGeom>
          <a:noFill/>
          <a:ln>
            <a:noFill/>
          </a:ln>
        </p:spPr>
        <p:txBody>
          <a:bodyPr wrap="square" rtlCol="0">
            <a:spAutoFit/>
          </a:bodyPr>
          <a:lstStyle/>
          <a:p>
            <a:r>
              <a:rPr lang="fr-FR" sz="240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Synthèse des travaux</a:t>
            </a:r>
          </a:p>
        </p:txBody>
      </p:sp>
      <p:sp>
        <p:nvSpPr>
          <p:cNvPr id="30" name="ZoneTexte 29">
            <a:extLst>
              <a:ext uri="{FF2B5EF4-FFF2-40B4-BE49-F238E27FC236}">
                <a16:creationId xmlns:a16="http://schemas.microsoft.com/office/drawing/2014/main" id="{8D8453E8-B263-7767-AD99-73D10327ED5F}"/>
              </a:ext>
            </a:extLst>
          </p:cNvPr>
          <p:cNvSpPr txBox="1"/>
          <p:nvPr/>
        </p:nvSpPr>
        <p:spPr>
          <a:xfrm>
            <a:off x="293914" y="6803278"/>
            <a:ext cx="4435100" cy="2308324"/>
          </a:xfrm>
          <a:prstGeom prst="rect">
            <a:avLst/>
          </a:prstGeom>
          <a:noFill/>
        </p:spPr>
        <p:txBody>
          <a:bodyPr wrap="square" rtlCol="0">
            <a:spAutoFit/>
          </a:bodyPr>
          <a:lstStyle/>
          <a:p>
            <a:r>
              <a:rPr lang="fr-FR" dirty="0">
                <a:solidFill>
                  <a:srgbClr val="009BAF"/>
                </a:solidFill>
                <a:latin typeface="+mj-lt"/>
              </a:rPr>
              <a:t>La régulation téléphonique des demandes de SNP reste primordiale </a:t>
            </a:r>
          </a:p>
          <a:p>
            <a:r>
              <a:rPr lang="fr-FR" sz="1600" dirty="0">
                <a:latin typeface="+mj-lt"/>
              </a:rPr>
              <a:t> </a:t>
            </a:r>
          </a:p>
          <a:p>
            <a:pPr marL="171450" indent="-171450">
              <a:buFont typeface="Arial" panose="020B0604020202020204" pitchFamily="34" charset="0"/>
              <a:buChar char="•"/>
            </a:pPr>
            <a:r>
              <a:rPr lang="fr-FR" sz="1100" dirty="0">
                <a:latin typeface="+mj-lt"/>
              </a:rPr>
              <a:t>50 % des demandes sont évalués comme réellement des besoins de SNP</a:t>
            </a:r>
          </a:p>
          <a:p>
            <a:pPr marL="171450" indent="-171450">
              <a:buFont typeface="Arial" panose="020B0604020202020204" pitchFamily="34" charset="0"/>
              <a:buChar char="•"/>
            </a:pPr>
            <a:r>
              <a:rPr lang="fr-FR" sz="1100" dirty="0">
                <a:latin typeface="+mj-lt"/>
              </a:rPr>
              <a:t>Evolution de la consommation des SNP (exigence, quérulence, hyperconsommation…)</a:t>
            </a:r>
          </a:p>
          <a:p>
            <a:pPr marL="171450" indent="-171450">
              <a:buFont typeface="Arial" panose="020B0604020202020204" pitchFamily="34" charset="0"/>
              <a:buChar char="•"/>
            </a:pPr>
            <a:r>
              <a:rPr lang="fr-FR" sz="1100" dirty="0">
                <a:latin typeface="+mj-lt"/>
              </a:rPr>
              <a:t>Peu de dispositifs sont déjà organisés à l’échelle des territoires : 16% des CPTS proposent une réponse centralisée </a:t>
            </a:r>
          </a:p>
          <a:p>
            <a:pPr marL="171450" indent="-171450">
              <a:buFont typeface="Arial" panose="020B0604020202020204" pitchFamily="34" charset="0"/>
              <a:buChar char="•"/>
            </a:pPr>
            <a:r>
              <a:rPr lang="fr-FR" sz="1100" dirty="0">
                <a:latin typeface="+mj-lt"/>
              </a:rPr>
              <a:t>Recueil des demandes de SNP entre 83 et 88% par téléphone</a:t>
            </a:r>
          </a:p>
          <a:p>
            <a:pPr marL="171450" indent="-171450">
              <a:buFont typeface="Arial" panose="020B0604020202020204" pitchFamily="34" charset="0"/>
              <a:buChar char="•"/>
            </a:pPr>
            <a:r>
              <a:rPr lang="fr-FR" sz="1100" dirty="0">
                <a:latin typeface="+mj-lt"/>
              </a:rPr>
              <a:t>Entre 57 et 77 % des appels aux plateformes de SNP sont traités par du conseil</a:t>
            </a:r>
          </a:p>
        </p:txBody>
      </p:sp>
      <p:pic>
        <p:nvPicPr>
          <p:cNvPr id="32" name="Image 31">
            <a:extLst>
              <a:ext uri="{FF2B5EF4-FFF2-40B4-BE49-F238E27FC236}">
                <a16:creationId xmlns:a16="http://schemas.microsoft.com/office/drawing/2014/main" id="{939FE8D6-7BF6-5564-4ABA-D313B69AFC43}"/>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5178"/>
          <a:stretch/>
        </p:blipFill>
        <p:spPr>
          <a:xfrm>
            <a:off x="4858603" y="7428302"/>
            <a:ext cx="1999397" cy="1950295"/>
          </a:xfrm>
          <a:prstGeom prst="rect">
            <a:avLst/>
          </a:prstGeom>
        </p:spPr>
      </p:pic>
    </p:spTree>
    <p:extLst>
      <p:ext uri="{BB962C8B-B14F-4D97-AF65-F5344CB8AC3E}">
        <p14:creationId xmlns:p14="http://schemas.microsoft.com/office/powerpoint/2010/main" val="2416831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dessin au trait&#10;&#10;Description générée automatiquement">
            <a:extLst>
              <a:ext uri="{FF2B5EF4-FFF2-40B4-BE49-F238E27FC236}">
                <a16:creationId xmlns:a16="http://schemas.microsoft.com/office/drawing/2014/main" id="{7F44D9BA-7559-FEF2-FC16-6D383C92F4CC}"/>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2797" r="21665"/>
          <a:stretch/>
        </p:blipFill>
        <p:spPr>
          <a:xfrm>
            <a:off x="296905" y="3991910"/>
            <a:ext cx="3176936" cy="2908488"/>
          </a:xfrm>
          <a:prstGeom prst="rect">
            <a:avLst/>
          </a:prstGeom>
        </p:spPr>
      </p:pic>
      <p:pic>
        <p:nvPicPr>
          <p:cNvPr id="18" name="Image 17" descr="Une image contenant dessin au trait&#10;&#10;Description générée automatiquement">
            <a:extLst>
              <a:ext uri="{FF2B5EF4-FFF2-40B4-BE49-F238E27FC236}">
                <a16:creationId xmlns:a16="http://schemas.microsoft.com/office/drawing/2014/main" id="{2AD54B7D-6CBB-67E8-C6F8-98E40073FDB9}"/>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t="22240"/>
          <a:stretch/>
        </p:blipFill>
        <p:spPr>
          <a:xfrm>
            <a:off x="3808979" y="382560"/>
            <a:ext cx="2711488" cy="1405637"/>
          </a:xfrm>
          <a:prstGeom prst="rect">
            <a:avLst/>
          </a:prstGeom>
        </p:spPr>
      </p:pic>
      <p:sp>
        <p:nvSpPr>
          <p:cNvPr id="5" name="ZoneTexte 4">
            <a:extLst>
              <a:ext uri="{FF2B5EF4-FFF2-40B4-BE49-F238E27FC236}">
                <a16:creationId xmlns:a16="http://schemas.microsoft.com/office/drawing/2014/main" id="{55AD65D8-7E23-945C-1EEC-FB5139F6567A}"/>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6" name="Espace réservé du numéro de diapositive 34">
            <a:extLst>
              <a:ext uri="{FF2B5EF4-FFF2-40B4-BE49-F238E27FC236}">
                <a16:creationId xmlns:a16="http://schemas.microsoft.com/office/drawing/2014/main" id="{7DFC8CE3-7B29-7132-C338-31F54E57FDA6}"/>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38</a:t>
            </a:fld>
            <a:endParaRPr lang="fr-FR">
              <a:solidFill>
                <a:schemeClr val="bg1"/>
              </a:solidFill>
            </a:endParaRPr>
          </a:p>
        </p:txBody>
      </p:sp>
      <p:sp>
        <p:nvSpPr>
          <p:cNvPr id="8" name="ZoneTexte 7">
            <a:extLst>
              <a:ext uri="{FF2B5EF4-FFF2-40B4-BE49-F238E27FC236}">
                <a16:creationId xmlns:a16="http://schemas.microsoft.com/office/drawing/2014/main" id="{C75A9C20-E561-620B-E35E-FC667A5276CF}"/>
              </a:ext>
            </a:extLst>
          </p:cNvPr>
          <p:cNvSpPr txBox="1"/>
          <p:nvPr/>
        </p:nvSpPr>
        <p:spPr>
          <a:xfrm>
            <a:off x="3708325" y="2552526"/>
            <a:ext cx="2812143" cy="4316566"/>
          </a:xfrm>
          <a:prstGeom prst="rect">
            <a:avLst/>
          </a:prstGeom>
          <a:noFill/>
        </p:spPr>
        <p:txBody>
          <a:bodyPr wrap="square" rtlCol="0">
            <a:spAutoFit/>
          </a:bodyPr>
          <a:lstStyle/>
          <a:p>
            <a:r>
              <a:rPr lang="fr-FR" dirty="0">
                <a:solidFill>
                  <a:srgbClr val="009BAF"/>
                </a:solidFill>
                <a:latin typeface="+mj-lt"/>
              </a:rPr>
              <a:t>Une conjoncture démographique – médecins et population – qui met les organisations sous tension en continu et avec une situation amenée à se dégrader.</a:t>
            </a:r>
          </a:p>
          <a:p>
            <a:endParaRPr lang="fr-FR" sz="600" dirty="0">
              <a:latin typeface="+mj-lt"/>
            </a:endParaRPr>
          </a:p>
          <a:p>
            <a:endParaRPr lang="fr-FR" sz="600" dirty="0">
              <a:latin typeface="+mj-lt"/>
            </a:endParaRPr>
          </a:p>
          <a:p>
            <a:pPr marL="171450" indent="-171450">
              <a:buFont typeface="Arial" panose="020B0604020202020204" pitchFamily="34" charset="0"/>
              <a:buChar char="•"/>
            </a:pPr>
            <a:r>
              <a:rPr lang="fr-FR" sz="1100" dirty="0">
                <a:latin typeface="+mj-lt"/>
              </a:rPr>
              <a:t>28% des médecins répondent à 100% des demandes de SNP </a:t>
            </a:r>
          </a:p>
          <a:p>
            <a:pPr marL="171450" indent="-171450">
              <a:buFont typeface="Arial" panose="020B0604020202020204" pitchFamily="34" charset="0"/>
              <a:buChar char="•"/>
            </a:pPr>
            <a:r>
              <a:rPr lang="fr-FR" sz="1100" dirty="0">
                <a:latin typeface="+mj-lt"/>
              </a:rPr>
              <a:t>Délais médian de prise de rendez-vous entre 3 à 5 jours </a:t>
            </a:r>
          </a:p>
          <a:p>
            <a:pPr marL="171450" indent="-171450">
              <a:buFont typeface="Arial" panose="020B0604020202020204" pitchFamily="34" charset="0"/>
              <a:buChar char="•"/>
            </a:pPr>
            <a:r>
              <a:rPr lang="fr-FR" sz="1100" dirty="0">
                <a:latin typeface="+mj-lt"/>
              </a:rPr>
              <a:t>L’absence de médecin traitant amplifie les difficultés d’accès à un rdv de SNP </a:t>
            </a:r>
          </a:p>
          <a:p>
            <a:pPr marL="171450" indent="-171450">
              <a:buFont typeface="Arial" panose="020B0604020202020204" pitchFamily="34" charset="0"/>
              <a:buChar char="•"/>
            </a:pPr>
            <a:r>
              <a:rPr lang="fr-FR" sz="1100" dirty="0">
                <a:latin typeface="+mj-lt"/>
              </a:rPr>
              <a:t>42% des demandes de SNP parviennent à obtenir une réponse sous </a:t>
            </a:r>
          </a:p>
          <a:p>
            <a:pPr marL="171450" indent="-171450">
              <a:buFont typeface="Arial" panose="020B0604020202020204" pitchFamily="34" charset="0"/>
              <a:buChar char="•"/>
            </a:pPr>
            <a:r>
              <a:rPr lang="fr-FR" sz="1100" dirty="0">
                <a:latin typeface="+mj-lt"/>
              </a:rPr>
              <a:t>Entre 66 et 86% des médecins jugent que l’accès aux soins sur leur secteur est difficile et 89% évaluent les perspectives comme inquiétantes</a:t>
            </a:r>
          </a:p>
        </p:txBody>
      </p:sp>
      <p:sp>
        <p:nvSpPr>
          <p:cNvPr id="10" name="Rectangle 9">
            <a:extLst>
              <a:ext uri="{FF2B5EF4-FFF2-40B4-BE49-F238E27FC236}">
                <a16:creationId xmlns:a16="http://schemas.microsoft.com/office/drawing/2014/main" id="{BFA12A66-9C78-2D79-688D-907C08AF3156}"/>
              </a:ext>
            </a:extLst>
          </p:cNvPr>
          <p:cNvSpPr/>
          <p:nvPr/>
        </p:nvSpPr>
        <p:spPr>
          <a:xfrm>
            <a:off x="0" y="7180446"/>
            <a:ext cx="6858000" cy="20361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ZoneTexte 11">
            <a:extLst>
              <a:ext uri="{FF2B5EF4-FFF2-40B4-BE49-F238E27FC236}">
                <a16:creationId xmlns:a16="http://schemas.microsoft.com/office/drawing/2014/main" id="{42A04B4B-EF8B-14D0-07FD-E25DEBD0DCDA}"/>
              </a:ext>
            </a:extLst>
          </p:cNvPr>
          <p:cNvSpPr txBox="1"/>
          <p:nvPr/>
        </p:nvSpPr>
        <p:spPr>
          <a:xfrm>
            <a:off x="180825" y="7339204"/>
            <a:ext cx="6585735" cy="1877437"/>
          </a:xfrm>
          <a:prstGeom prst="rect">
            <a:avLst/>
          </a:prstGeom>
          <a:noFill/>
        </p:spPr>
        <p:txBody>
          <a:bodyPr wrap="square" rtlCol="0">
            <a:spAutoFit/>
          </a:bodyPr>
          <a:lstStyle/>
          <a:p>
            <a:r>
              <a:rPr lang="fr-FR" sz="1400" b="1" dirty="0">
                <a:latin typeface="+mj-lt"/>
              </a:rPr>
              <a:t>L’apparition de </a:t>
            </a:r>
            <a:r>
              <a:rPr lang="fr-FR" dirty="0"/>
              <a:t>Centres Médicaux de Soins Immédiats </a:t>
            </a:r>
            <a:r>
              <a:rPr lang="fr-FR" sz="1400" b="1" dirty="0">
                <a:latin typeface="+mj-lt"/>
              </a:rPr>
              <a:t>sans concertation sur les territoires présente un risque de déstructuration de l’offre.</a:t>
            </a:r>
          </a:p>
          <a:p>
            <a:endParaRPr lang="fr-FR" sz="1100" b="1" dirty="0">
              <a:latin typeface="+mj-lt"/>
            </a:endParaRPr>
          </a:p>
          <a:p>
            <a:pPr marL="628650" lvl="1" indent="-171450">
              <a:buFont typeface="Arial" panose="020B0604020202020204" pitchFamily="34" charset="0"/>
              <a:buChar char="•"/>
            </a:pPr>
            <a:r>
              <a:rPr lang="fr-FR" sz="1400" dirty="0">
                <a:latin typeface="+mj-lt"/>
              </a:rPr>
              <a:t>De facto de manque d’implication des acteurs locaux avec des initiatives hors-sol,</a:t>
            </a:r>
          </a:p>
          <a:p>
            <a:pPr marL="628650" lvl="1" indent="-171450">
              <a:buFont typeface="Arial" panose="020B0604020202020204" pitchFamily="34" charset="0"/>
              <a:buChar char="•"/>
            </a:pPr>
            <a:r>
              <a:rPr lang="fr-FR" sz="1400" dirty="0">
                <a:latin typeface="+mj-lt"/>
              </a:rPr>
              <a:t>Désorganisation des coopérations en place ou pensées par les professionnels, </a:t>
            </a:r>
          </a:p>
          <a:p>
            <a:pPr marL="628650" lvl="1" indent="-171450">
              <a:buFont typeface="Arial" panose="020B0604020202020204" pitchFamily="34" charset="0"/>
              <a:buChar char="•"/>
            </a:pPr>
            <a:r>
              <a:rPr lang="fr-FR" sz="1400" dirty="0">
                <a:latin typeface="+mj-lt"/>
              </a:rPr>
              <a:t>Asséchement des ressources médicales et création de mono-activité médicale</a:t>
            </a:r>
          </a:p>
          <a:p>
            <a:pPr marL="628650" lvl="1" indent="-171450">
              <a:buFont typeface="Arial" panose="020B0604020202020204" pitchFamily="34" charset="0"/>
              <a:buChar char="•"/>
            </a:pPr>
            <a:r>
              <a:rPr lang="fr-FR" sz="1400" dirty="0">
                <a:latin typeface="+mj-lt"/>
              </a:rPr>
              <a:t>Affaiblissement des services d’urgence de proximité dont beaucoup ont une moyenne journalière de passages aux urgences inférieure à 40 patients </a:t>
            </a:r>
          </a:p>
        </p:txBody>
      </p:sp>
      <p:sp>
        <p:nvSpPr>
          <p:cNvPr id="14" name="ZoneTexte 13">
            <a:extLst>
              <a:ext uri="{FF2B5EF4-FFF2-40B4-BE49-F238E27FC236}">
                <a16:creationId xmlns:a16="http://schemas.microsoft.com/office/drawing/2014/main" id="{15D5DC79-AD9C-417B-35FA-C3DB2D81E14D}"/>
              </a:ext>
            </a:extLst>
          </p:cNvPr>
          <p:cNvSpPr txBox="1"/>
          <p:nvPr/>
        </p:nvSpPr>
        <p:spPr>
          <a:xfrm>
            <a:off x="438189" y="257312"/>
            <a:ext cx="2711488" cy="2985433"/>
          </a:xfrm>
          <a:prstGeom prst="rect">
            <a:avLst/>
          </a:prstGeom>
          <a:noFill/>
          <a:ln>
            <a:noFill/>
          </a:ln>
        </p:spPr>
        <p:txBody>
          <a:bodyPr wrap="square" rtlCol="0">
            <a:spAutoFit/>
          </a:bodyPr>
          <a:lstStyle/>
          <a:p>
            <a:r>
              <a:rPr lang="fr-FR" dirty="0">
                <a:solidFill>
                  <a:srgbClr val="009BAF"/>
                </a:solidFill>
                <a:latin typeface="+mj-lt"/>
              </a:rPr>
              <a:t>Un flux de passages aux urgences évitable parfois en décalage avec les ressentis</a:t>
            </a:r>
            <a:endParaRPr lang="fr-FR" sz="600" dirty="0">
              <a:latin typeface="+mj-lt"/>
            </a:endParaRPr>
          </a:p>
          <a:p>
            <a:endParaRPr lang="fr-FR" sz="600" dirty="0">
              <a:latin typeface="+mj-lt"/>
            </a:endParaRPr>
          </a:p>
          <a:p>
            <a:pPr marL="171450" indent="-171450">
              <a:buFont typeface="Arial" panose="020B0604020202020204" pitchFamily="34" charset="0"/>
              <a:buChar char="•"/>
            </a:pPr>
            <a:r>
              <a:rPr lang="fr-FR" sz="1100" dirty="0">
                <a:latin typeface="+mj-lt"/>
              </a:rPr>
              <a:t>55,3% des passages aux urgences sont sur les horaires d’ouverture des cabinets médicaux mais seulement 13,7% de CCMU1 </a:t>
            </a:r>
          </a:p>
          <a:p>
            <a:pPr marL="171450" indent="-171450">
              <a:buFont typeface="Arial" panose="020B0604020202020204" pitchFamily="34" charset="0"/>
              <a:buChar char="•"/>
            </a:pPr>
            <a:r>
              <a:rPr lang="fr-FR" sz="1100" dirty="0">
                <a:latin typeface="+mj-lt"/>
              </a:rPr>
              <a:t>L’évolution régionale du nombre de passages aux Urgences entre 2019 et 2021 est en baisse de 5,4% et ce malgré la crise COVID </a:t>
            </a:r>
          </a:p>
          <a:p>
            <a:pPr marL="171450" indent="-171450">
              <a:buFont typeface="Arial" panose="020B0604020202020204" pitchFamily="34" charset="0"/>
              <a:buChar char="•"/>
            </a:pPr>
            <a:r>
              <a:rPr lang="fr-FR" sz="1100" dirty="0">
                <a:latin typeface="+mj-lt"/>
              </a:rPr>
              <a:t>5,3% des appels au SAS 31 donne lieu à un rdv de SNP sur les horaires hors PDSA</a:t>
            </a:r>
          </a:p>
        </p:txBody>
      </p:sp>
    </p:spTree>
    <p:extLst>
      <p:ext uri="{BB962C8B-B14F-4D97-AF65-F5344CB8AC3E}">
        <p14:creationId xmlns:p14="http://schemas.microsoft.com/office/powerpoint/2010/main" val="2860928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13DCFEB3-C707-B5D6-8CDC-E7AEE204AF32}"/>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7647"/>
          <a:stretch/>
        </p:blipFill>
        <p:spPr>
          <a:xfrm>
            <a:off x="0" y="6702547"/>
            <a:ext cx="5312242" cy="3033015"/>
          </a:xfrm>
          <a:prstGeom prst="rect">
            <a:avLst/>
          </a:prstGeom>
        </p:spPr>
      </p:pic>
      <p:sp>
        <p:nvSpPr>
          <p:cNvPr id="17" name="Ellipse 16">
            <a:extLst>
              <a:ext uri="{FF2B5EF4-FFF2-40B4-BE49-F238E27FC236}">
                <a16:creationId xmlns:a16="http://schemas.microsoft.com/office/drawing/2014/main" id="{3C8B4A7B-CC6F-EFCE-E3F4-C1390C4B9B46}"/>
              </a:ext>
            </a:extLst>
          </p:cNvPr>
          <p:cNvSpPr/>
          <p:nvPr/>
        </p:nvSpPr>
        <p:spPr>
          <a:xfrm>
            <a:off x="5651921" y="2145193"/>
            <a:ext cx="468000" cy="468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03" dirty="0">
              <a:solidFill>
                <a:srgbClr val="00B0F0"/>
              </a:solidFill>
            </a:endParaRPr>
          </a:p>
        </p:txBody>
      </p:sp>
      <p:sp>
        <p:nvSpPr>
          <p:cNvPr id="21" name="Ellipse 20">
            <a:extLst>
              <a:ext uri="{FF2B5EF4-FFF2-40B4-BE49-F238E27FC236}">
                <a16:creationId xmlns:a16="http://schemas.microsoft.com/office/drawing/2014/main" id="{E9C899C2-BC72-FD75-69F5-07D8758BD65E}"/>
              </a:ext>
            </a:extLst>
          </p:cNvPr>
          <p:cNvSpPr/>
          <p:nvPr/>
        </p:nvSpPr>
        <p:spPr>
          <a:xfrm>
            <a:off x="1285651" y="5417957"/>
            <a:ext cx="468000" cy="468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03" dirty="0">
              <a:solidFill>
                <a:srgbClr val="00B0F0"/>
              </a:solidFill>
            </a:endParaRPr>
          </a:p>
        </p:txBody>
      </p:sp>
      <p:sp>
        <p:nvSpPr>
          <p:cNvPr id="25" name="Ellipse 24">
            <a:extLst>
              <a:ext uri="{FF2B5EF4-FFF2-40B4-BE49-F238E27FC236}">
                <a16:creationId xmlns:a16="http://schemas.microsoft.com/office/drawing/2014/main" id="{1B75627E-906C-0A91-7BE2-4AA770005401}"/>
              </a:ext>
            </a:extLst>
          </p:cNvPr>
          <p:cNvSpPr/>
          <p:nvPr/>
        </p:nvSpPr>
        <p:spPr>
          <a:xfrm>
            <a:off x="276396" y="2869684"/>
            <a:ext cx="468000" cy="468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03" dirty="0">
              <a:solidFill>
                <a:srgbClr val="00B0F0"/>
              </a:solidFill>
            </a:endParaRPr>
          </a:p>
        </p:txBody>
      </p:sp>
      <p:sp>
        <p:nvSpPr>
          <p:cNvPr id="27" name="Ellipse 26">
            <a:extLst>
              <a:ext uri="{FF2B5EF4-FFF2-40B4-BE49-F238E27FC236}">
                <a16:creationId xmlns:a16="http://schemas.microsoft.com/office/drawing/2014/main" id="{E77E4B6E-F24B-CF0C-5A6A-4A64FE629050}"/>
              </a:ext>
            </a:extLst>
          </p:cNvPr>
          <p:cNvSpPr/>
          <p:nvPr/>
        </p:nvSpPr>
        <p:spPr>
          <a:xfrm>
            <a:off x="6124510" y="6747334"/>
            <a:ext cx="468000" cy="468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03" dirty="0">
              <a:solidFill>
                <a:srgbClr val="00B0F0"/>
              </a:solidFill>
            </a:endParaRPr>
          </a:p>
        </p:txBody>
      </p:sp>
      <p:sp>
        <p:nvSpPr>
          <p:cNvPr id="5" name="ZoneTexte 4">
            <a:extLst>
              <a:ext uri="{FF2B5EF4-FFF2-40B4-BE49-F238E27FC236}">
                <a16:creationId xmlns:a16="http://schemas.microsoft.com/office/drawing/2014/main" id="{5D3E30CA-A9CE-3CC7-84A8-07855180E848}"/>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6" name="Espace réservé du numéro de diapositive 34">
            <a:extLst>
              <a:ext uri="{FF2B5EF4-FFF2-40B4-BE49-F238E27FC236}">
                <a16:creationId xmlns:a16="http://schemas.microsoft.com/office/drawing/2014/main" id="{C526F687-5127-C7F0-435A-A2DCFA859CF4}"/>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39</a:t>
            </a:fld>
            <a:endParaRPr lang="fr-FR">
              <a:solidFill>
                <a:schemeClr val="bg1"/>
              </a:solidFill>
            </a:endParaRPr>
          </a:p>
        </p:txBody>
      </p:sp>
      <p:sp>
        <p:nvSpPr>
          <p:cNvPr id="18" name="ZoneTexte 17">
            <a:extLst>
              <a:ext uri="{FF2B5EF4-FFF2-40B4-BE49-F238E27FC236}">
                <a16:creationId xmlns:a16="http://schemas.microsoft.com/office/drawing/2014/main" id="{7DF83CAC-CFB6-9DE0-E792-78009A6E10DD}"/>
              </a:ext>
            </a:extLst>
          </p:cNvPr>
          <p:cNvSpPr txBox="1"/>
          <p:nvPr/>
        </p:nvSpPr>
        <p:spPr>
          <a:xfrm>
            <a:off x="1360313" y="1227402"/>
            <a:ext cx="4525608" cy="1169551"/>
          </a:xfrm>
          <a:prstGeom prst="rect">
            <a:avLst/>
          </a:prstGeom>
          <a:noFill/>
          <a:ln>
            <a:solidFill>
              <a:srgbClr val="9F9F9F"/>
            </a:solidFill>
          </a:ln>
        </p:spPr>
        <p:txBody>
          <a:bodyPr wrap="square">
            <a:spAutoFit/>
          </a:bodyPr>
          <a:lstStyle/>
          <a:p>
            <a:r>
              <a:rPr lang="fr-FR" sz="1400" dirty="0">
                <a:latin typeface="+mj-lt"/>
              </a:rPr>
              <a:t>Un nombre important de demandes pouvant être traitées par un </a:t>
            </a:r>
            <a:r>
              <a:rPr lang="fr-FR" sz="1400" b="1" dirty="0">
                <a:latin typeface="+mj-lt"/>
              </a:rPr>
              <a:t>CONSEIL TÉLÉPHONIQUE </a:t>
            </a:r>
            <a:r>
              <a:rPr lang="fr-FR" sz="1400" dirty="0">
                <a:latin typeface="+mj-lt"/>
              </a:rPr>
              <a:t>sans donner suite à un rendez-vous. A noter un positionnement très partagé sur la qualification du professionnel en charge de la délivrance du conseil.</a:t>
            </a:r>
          </a:p>
        </p:txBody>
      </p:sp>
      <p:sp>
        <p:nvSpPr>
          <p:cNvPr id="20" name="ZoneTexte 19">
            <a:extLst>
              <a:ext uri="{FF2B5EF4-FFF2-40B4-BE49-F238E27FC236}">
                <a16:creationId xmlns:a16="http://schemas.microsoft.com/office/drawing/2014/main" id="{F62F06CB-BBD3-FDEE-89BD-097D1894CA88}"/>
              </a:ext>
            </a:extLst>
          </p:cNvPr>
          <p:cNvSpPr txBox="1"/>
          <p:nvPr/>
        </p:nvSpPr>
        <p:spPr>
          <a:xfrm>
            <a:off x="1519651" y="5651957"/>
            <a:ext cx="4600270" cy="533635"/>
          </a:xfrm>
          <a:prstGeom prst="rect">
            <a:avLst/>
          </a:prstGeom>
          <a:noFill/>
          <a:ln>
            <a:solidFill>
              <a:srgbClr val="9F9F9F"/>
            </a:solidFill>
          </a:ln>
        </p:spPr>
        <p:txBody>
          <a:bodyPr wrap="square">
            <a:spAutoFit/>
          </a:bodyPr>
          <a:lstStyle/>
          <a:p>
            <a:r>
              <a:rPr lang="fr-FR" sz="1400" dirty="0">
                <a:latin typeface="+mj-lt"/>
              </a:rPr>
              <a:t>      Développement de l’usage de la </a:t>
            </a:r>
            <a:r>
              <a:rPr lang="fr-FR" sz="1400" b="1" dirty="0">
                <a:latin typeface="+mj-lt"/>
              </a:rPr>
              <a:t>TÉLÉCONSULTATION</a:t>
            </a:r>
            <a:r>
              <a:rPr lang="fr-FR" sz="1400" dirty="0">
                <a:latin typeface="+mj-lt"/>
              </a:rPr>
              <a:t> pour les traitements et l’orientation des demandes de SNP</a:t>
            </a:r>
          </a:p>
        </p:txBody>
      </p:sp>
      <p:sp>
        <p:nvSpPr>
          <p:cNvPr id="22" name="ZoneTexte 21">
            <a:extLst>
              <a:ext uri="{FF2B5EF4-FFF2-40B4-BE49-F238E27FC236}">
                <a16:creationId xmlns:a16="http://schemas.microsoft.com/office/drawing/2014/main" id="{CBCC2768-F773-3032-D3ED-9A7C9E780622}"/>
              </a:ext>
            </a:extLst>
          </p:cNvPr>
          <p:cNvSpPr txBox="1"/>
          <p:nvPr/>
        </p:nvSpPr>
        <p:spPr>
          <a:xfrm>
            <a:off x="510396" y="3103684"/>
            <a:ext cx="5837207" cy="1815882"/>
          </a:xfrm>
          <a:prstGeom prst="rect">
            <a:avLst/>
          </a:prstGeom>
          <a:noFill/>
          <a:ln>
            <a:solidFill>
              <a:srgbClr val="9F9F9F"/>
            </a:solidFill>
          </a:ln>
        </p:spPr>
        <p:txBody>
          <a:bodyPr wrap="square">
            <a:spAutoFit/>
          </a:bodyPr>
          <a:lstStyle/>
          <a:p>
            <a:r>
              <a:rPr lang="fr-FR" sz="1400" dirty="0">
                <a:latin typeface="+mj-lt"/>
              </a:rPr>
              <a:t>      </a:t>
            </a:r>
            <a:r>
              <a:rPr lang="fr-FR" sz="1400" b="1" dirty="0">
                <a:latin typeface="+mj-lt"/>
              </a:rPr>
              <a:t>L’EXERCICE COORDONNÉ </a:t>
            </a:r>
            <a:r>
              <a:rPr lang="fr-FR" sz="1400" dirty="0">
                <a:latin typeface="+mj-lt"/>
              </a:rPr>
              <a:t>et la </a:t>
            </a:r>
            <a:r>
              <a:rPr lang="fr-FR" sz="1400" b="1" dirty="0">
                <a:latin typeface="+mj-lt"/>
              </a:rPr>
              <a:t>COLLABORATION INTERPROFESSIONNELLE </a:t>
            </a:r>
            <a:r>
              <a:rPr lang="fr-FR" sz="1400" dirty="0">
                <a:latin typeface="+mj-lt"/>
              </a:rPr>
              <a:t>sont plébiscités par les acteurs mais nécessitent :  </a:t>
            </a:r>
          </a:p>
          <a:p>
            <a:pPr marL="285750" indent="-285750">
              <a:buFont typeface="Arial" panose="020B0604020202020204" pitchFamily="34" charset="0"/>
              <a:buChar char="•"/>
            </a:pPr>
            <a:r>
              <a:rPr lang="fr-FR" sz="1400" dirty="0">
                <a:latin typeface="+mj-lt"/>
              </a:rPr>
              <a:t>L’implication et la collaboration de tous les acteurs</a:t>
            </a:r>
          </a:p>
          <a:p>
            <a:pPr marL="285750" indent="-285750">
              <a:buFont typeface="Arial" panose="020B0604020202020204" pitchFamily="34" charset="0"/>
              <a:buChar char="•"/>
            </a:pPr>
            <a:r>
              <a:rPr lang="fr-FR" sz="1400" dirty="0">
                <a:latin typeface="+mj-lt"/>
              </a:rPr>
              <a:t>La mise en place de protocoles définis</a:t>
            </a:r>
          </a:p>
          <a:p>
            <a:pPr marL="285750" indent="-285750">
              <a:buFont typeface="Arial" panose="020B0604020202020204" pitchFamily="34" charset="0"/>
              <a:buChar char="•"/>
            </a:pPr>
            <a:r>
              <a:rPr lang="fr-FR" sz="1400" dirty="0">
                <a:latin typeface="+mj-lt"/>
              </a:rPr>
              <a:t>La centralisation des demandes et de l’offre de SNP sur les territoires</a:t>
            </a:r>
          </a:p>
          <a:p>
            <a:pPr marL="285750" indent="-285750">
              <a:buFont typeface="Arial" panose="020B0604020202020204" pitchFamily="34" charset="0"/>
              <a:buChar char="•"/>
            </a:pPr>
            <a:r>
              <a:rPr lang="fr-FR" sz="1400" dirty="0">
                <a:latin typeface="+mj-lt"/>
              </a:rPr>
              <a:t>Le déploiement d’outils numériques adaptés</a:t>
            </a:r>
          </a:p>
          <a:p>
            <a:pPr marL="285750" indent="-285750">
              <a:buFont typeface="Arial" panose="020B0604020202020204" pitchFamily="34" charset="0"/>
              <a:buChar char="•"/>
            </a:pPr>
            <a:r>
              <a:rPr lang="fr-FR" sz="1400" dirty="0">
                <a:latin typeface="+mj-lt"/>
              </a:rPr>
              <a:t>La structuration de l’offre – accès imagerie, biologie, centre de SNP régulé</a:t>
            </a:r>
          </a:p>
          <a:p>
            <a:pPr marL="285750" indent="-285750">
              <a:buFont typeface="Arial" panose="020B0604020202020204" pitchFamily="34" charset="0"/>
              <a:buChar char="•"/>
            </a:pPr>
            <a:r>
              <a:rPr lang="fr-FR" sz="1400" dirty="0">
                <a:latin typeface="+mj-lt"/>
              </a:rPr>
              <a:t>La consolidation de la prise de rendez-vous par téléphone</a:t>
            </a:r>
          </a:p>
        </p:txBody>
      </p:sp>
      <p:sp>
        <p:nvSpPr>
          <p:cNvPr id="24" name="ZoneTexte 23">
            <a:extLst>
              <a:ext uri="{FF2B5EF4-FFF2-40B4-BE49-F238E27FC236}">
                <a16:creationId xmlns:a16="http://schemas.microsoft.com/office/drawing/2014/main" id="{0A5BEAF0-640C-7B95-7860-E8EB2C0F5BF4}"/>
              </a:ext>
            </a:extLst>
          </p:cNvPr>
          <p:cNvSpPr txBox="1"/>
          <p:nvPr/>
        </p:nvSpPr>
        <p:spPr>
          <a:xfrm>
            <a:off x="2562151" y="6968823"/>
            <a:ext cx="3835570" cy="1600438"/>
          </a:xfrm>
          <a:prstGeom prst="rect">
            <a:avLst/>
          </a:prstGeom>
          <a:noFill/>
          <a:ln>
            <a:solidFill>
              <a:srgbClr val="9F9F9F"/>
            </a:solidFill>
          </a:ln>
        </p:spPr>
        <p:txBody>
          <a:bodyPr wrap="square">
            <a:spAutoFit/>
          </a:bodyPr>
          <a:lstStyle/>
          <a:p>
            <a:r>
              <a:rPr lang="fr-FR" sz="1400" dirty="0">
                <a:latin typeface="+mj-lt"/>
              </a:rPr>
              <a:t>La nécessaire </a:t>
            </a:r>
            <a:r>
              <a:rPr lang="fr-FR" sz="1400" b="1" dirty="0">
                <a:latin typeface="+mj-lt"/>
              </a:rPr>
              <a:t>INFORMATIONS et SENSIBILISATION DES PATIENTS </a:t>
            </a:r>
            <a:r>
              <a:rPr lang="fr-FR" sz="1400" dirty="0">
                <a:latin typeface="+mj-lt"/>
              </a:rPr>
              <a:t>: </a:t>
            </a:r>
          </a:p>
          <a:p>
            <a:pPr marL="171450" indent="-171450">
              <a:buFont typeface="Arial" panose="020B0604020202020204" pitchFamily="34" charset="0"/>
              <a:buChar char="•"/>
            </a:pPr>
            <a:r>
              <a:rPr lang="fr-FR" sz="1400" dirty="0">
                <a:latin typeface="+mj-lt"/>
              </a:rPr>
              <a:t>Recourir aux services d’urgences à bon escient</a:t>
            </a:r>
          </a:p>
          <a:p>
            <a:pPr marL="171450" indent="-171450">
              <a:buFont typeface="Arial" panose="020B0604020202020204" pitchFamily="34" charset="0"/>
              <a:buChar char="•"/>
            </a:pPr>
            <a:r>
              <a:rPr lang="fr-FR" sz="1400" dirty="0">
                <a:latin typeface="+mj-lt"/>
              </a:rPr>
              <a:t>Honorer/respecter les rendez-vous réservés.</a:t>
            </a:r>
          </a:p>
          <a:p>
            <a:pPr marL="171450" indent="-171450">
              <a:buFont typeface="Arial" panose="020B0604020202020204" pitchFamily="34" charset="0"/>
              <a:buChar char="•"/>
            </a:pPr>
            <a:r>
              <a:rPr lang="fr-FR" sz="1400" dirty="0">
                <a:latin typeface="+mj-lt"/>
              </a:rPr>
              <a:t>Anticiper les RDV (renouvellement, certificat…)</a:t>
            </a:r>
          </a:p>
          <a:p>
            <a:pPr marL="171450" indent="-171450">
              <a:buFont typeface="Arial" panose="020B0604020202020204" pitchFamily="34" charset="0"/>
              <a:buChar char="•"/>
            </a:pPr>
            <a:r>
              <a:rPr lang="fr-FR" sz="1400" dirty="0">
                <a:latin typeface="+mj-lt"/>
              </a:rPr>
              <a:t>Rendre lisible l’organisation du territoire</a:t>
            </a:r>
          </a:p>
          <a:p>
            <a:pPr marL="171450" indent="-171450">
              <a:buFont typeface="Arial" panose="020B0604020202020204" pitchFamily="34" charset="0"/>
              <a:buChar char="•"/>
            </a:pPr>
            <a:r>
              <a:rPr lang="fr-FR" sz="1400" dirty="0">
                <a:latin typeface="+mj-lt"/>
              </a:rPr>
              <a:t>Education thérapeutique (maladie chronique)</a:t>
            </a:r>
          </a:p>
        </p:txBody>
      </p:sp>
      <p:sp>
        <p:nvSpPr>
          <p:cNvPr id="3" name="ZoneTexte 2">
            <a:extLst>
              <a:ext uri="{FF2B5EF4-FFF2-40B4-BE49-F238E27FC236}">
                <a16:creationId xmlns:a16="http://schemas.microsoft.com/office/drawing/2014/main" id="{A6ABAE92-498A-7672-9718-37B3E95FAF34}"/>
              </a:ext>
            </a:extLst>
          </p:cNvPr>
          <p:cNvSpPr txBox="1"/>
          <p:nvPr/>
        </p:nvSpPr>
        <p:spPr>
          <a:xfrm>
            <a:off x="261257" y="250504"/>
            <a:ext cx="3918857" cy="584775"/>
          </a:xfrm>
          <a:prstGeom prst="rect">
            <a:avLst/>
          </a:prstGeom>
          <a:noFill/>
        </p:spPr>
        <p:txBody>
          <a:bodyPr wrap="square" rtlCol="0">
            <a:spAutoFit/>
          </a:bodyPr>
          <a:lstStyle/>
          <a:p>
            <a:r>
              <a:rPr lang="fr-FR" sz="3200" b="1" dirty="0">
                <a:solidFill>
                  <a:srgbClr val="009BAF"/>
                </a:solidFill>
                <a:latin typeface="+mj-lt"/>
              </a:rPr>
              <a:t>Les leviers repérés</a:t>
            </a:r>
          </a:p>
        </p:txBody>
      </p:sp>
    </p:spTree>
    <p:extLst>
      <p:ext uri="{BB962C8B-B14F-4D97-AF65-F5344CB8AC3E}">
        <p14:creationId xmlns:p14="http://schemas.microsoft.com/office/powerpoint/2010/main" val="3871910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Ellipse 33">
            <a:extLst>
              <a:ext uri="{FF2B5EF4-FFF2-40B4-BE49-F238E27FC236}">
                <a16:creationId xmlns:a16="http://schemas.microsoft.com/office/drawing/2014/main" id="{355D43E8-6666-507B-0609-55B0D2E9BD88}"/>
              </a:ext>
            </a:extLst>
          </p:cNvPr>
          <p:cNvSpPr/>
          <p:nvPr/>
        </p:nvSpPr>
        <p:spPr>
          <a:xfrm>
            <a:off x="331839" y="5791533"/>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33" name="Ellipse 32">
            <a:extLst>
              <a:ext uri="{FF2B5EF4-FFF2-40B4-BE49-F238E27FC236}">
                <a16:creationId xmlns:a16="http://schemas.microsoft.com/office/drawing/2014/main" id="{37A480E5-A8EF-A6D7-C8F6-44CBE0A5A857}"/>
              </a:ext>
            </a:extLst>
          </p:cNvPr>
          <p:cNvSpPr/>
          <p:nvPr/>
        </p:nvSpPr>
        <p:spPr>
          <a:xfrm>
            <a:off x="204623" y="1797432"/>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pic>
        <p:nvPicPr>
          <p:cNvPr id="15" name="Image 14">
            <a:extLst>
              <a:ext uri="{FF2B5EF4-FFF2-40B4-BE49-F238E27FC236}">
                <a16:creationId xmlns:a16="http://schemas.microsoft.com/office/drawing/2014/main" id="{96197BCB-CEE2-0E88-890E-BA4135F0E942}"/>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48116" t="14076" r="10883"/>
          <a:stretch/>
        </p:blipFill>
        <p:spPr>
          <a:xfrm>
            <a:off x="4444999" y="147783"/>
            <a:ext cx="1665051" cy="2326973"/>
          </a:xfrm>
          <a:prstGeom prst="rect">
            <a:avLst/>
          </a:prstGeom>
        </p:spPr>
      </p:pic>
      <p:sp>
        <p:nvSpPr>
          <p:cNvPr id="5" name="ZoneTexte 4">
            <a:extLst>
              <a:ext uri="{FF2B5EF4-FFF2-40B4-BE49-F238E27FC236}">
                <a16:creationId xmlns:a16="http://schemas.microsoft.com/office/drawing/2014/main" id="{0AD3EBA9-3CE7-94A1-8FBC-17AF26DA2492}"/>
              </a:ext>
            </a:extLst>
          </p:cNvPr>
          <p:cNvSpPr txBox="1"/>
          <p:nvPr/>
        </p:nvSpPr>
        <p:spPr>
          <a:xfrm>
            <a:off x="474623" y="382561"/>
            <a:ext cx="3834932" cy="1107996"/>
          </a:xfrm>
          <a:prstGeom prst="rect">
            <a:avLst/>
          </a:prstGeom>
          <a:noFill/>
          <a:ln>
            <a:noFill/>
          </a:ln>
        </p:spPr>
        <p:txBody>
          <a:bodyPr wrap="square" rtlCol="0">
            <a:spAutoFit/>
          </a:bodyPr>
          <a:lstStyle/>
          <a:p>
            <a:r>
              <a:rPr lang="fr-FR" sz="6600" dirty="0">
                <a:solidFill>
                  <a:srgbClr val="009BAF"/>
                </a:solidFill>
                <a:latin typeface="+mj-lt"/>
              </a:rPr>
              <a:t>Sommaire</a:t>
            </a:r>
          </a:p>
        </p:txBody>
      </p:sp>
      <p:sp>
        <p:nvSpPr>
          <p:cNvPr id="21" name="ZoneTexte 20">
            <a:extLst>
              <a:ext uri="{FF2B5EF4-FFF2-40B4-BE49-F238E27FC236}">
                <a16:creationId xmlns:a16="http://schemas.microsoft.com/office/drawing/2014/main" id="{9753D148-F804-6C64-C82E-45A358049D1F}"/>
              </a:ext>
            </a:extLst>
          </p:cNvPr>
          <p:cNvSpPr txBox="1"/>
          <p:nvPr/>
        </p:nvSpPr>
        <p:spPr>
          <a:xfrm>
            <a:off x="475811" y="2073876"/>
            <a:ext cx="5637566" cy="369332"/>
          </a:xfrm>
          <a:prstGeom prst="rect">
            <a:avLst/>
          </a:prstGeom>
          <a:noFill/>
          <a:ln>
            <a:solidFill>
              <a:srgbClr val="6A6A6A"/>
            </a:solidFill>
          </a:ln>
        </p:spPr>
        <p:txBody>
          <a:bodyPr wrap="square">
            <a:spAutoFit/>
          </a:bodyPr>
          <a:lstStyle/>
          <a:p>
            <a:r>
              <a:rPr lang="fr-FR" sz="1800" dirty="0">
                <a:latin typeface="+mj-lt"/>
              </a:rPr>
              <a:t>   Partie I - Cadre général et états des lieux</a:t>
            </a:r>
          </a:p>
        </p:txBody>
      </p:sp>
      <p:sp>
        <p:nvSpPr>
          <p:cNvPr id="25" name="ZoneTexte 24">
            <a:extLst>
              <a:ext uri="{FF2B5EF4-FFF2-40B4-BE49-F238E27FC236}">
                <a16:creationId xmlns:a16="http://schemas.microsoft.com/office/drawing/2014/main" id="{8BD81985-ADAF-8A96-452E-AF147C451B27}"/>
              </a:ext>
            </a:extLst>
          </p:cNvPr>
          <p:cNvSpPr txBox="1"/>
          <p:nvPr/>
        </p:nvSpPr>
        <p:spPr>
          <a:xfrm>
            <a:off x="927543" y="2558369"/>
            <a:ext cx="5050367" cy="276999"/>
          </a:xfrm>
          <a:prstGeom prst="rect">
            <a:avLst/>
          </a:prstGeom>
          <a:noFill/>
        </p:spPr>
        <p:txBody>
          <a:bodyPr wrap="square">
            <a:spAutoFit/>
          </a:bodyPr>
          <a:lstStyle/>
          <a:p>
            <a:r>
              <a:rPr lang="fr-FR" sz="1200" b="1" dirty="0">
                <a:latin typeface="+mj-lt"/>
              </a:rPr>
              <a:t>A - La demande de SNP dans son écosystème</a:t>
            </a:r>
          </a:p>
        </p:txBody>
      </p:sp>
      <p:sp>
        <p:nvSpPr>
          <p:cNvPr id="26" name="ZoneTexte 25">
            <a:extLst>
              <a:ext uri="{FF2B5EF4-FFF2-40B4-BE49-F238E27FC236}">
                <a16:creationId xmlns:a16="http://schemas.microsoft.com/office/drawing/2014/main" id="{29E11C65-5056-A8BD-7E81-184A4A755E1C}"/>
              </a:ext>
            </a:extLst>
          </p:cNvPr>
          <p:cNvSpPr txBox="1"/>
          <p:nvPr/>
        </p:nvSpPr>
        <p:spPr>
          <a:xfrm>
            <a:off x="1425929" y="2771655"/>
            <a:ext cx="4830233" cy="938719"/>
          </a:xfrm>
          <a:prstGeom prst="rect">
            <a:avLst/>
          </a:prstGeom>
          <a:noFill/>
        </p:spPr>
        <p:txBody>
          <a:bodyPr wrap="square">
            <a:spAutoFit/>
          </a:bodyPr>
          <a:lstStyle/>
          <a:p>
            <a:pPr marL="342900" indent="-342900">
              <a:buFont typeface="+mj-lt"/>
              <a:buAutoNum type="arabicPeriod"/>
            </a:pPr>
            <a:r>
              <a:rPr lang="fr-FR" sz="1100" dirty="0">
                <a:latin typeface="+mj-lt"/>
              </a:rPr>
              <a:t>Qu’est ce que le Soin Non Programmé ?</a:t>
            </a:r>
          </a:p>
          <a:p>
            <a:pPr marL="342900" indent="-342900">
              <a:buFont typeface="+mj-lt"/>
              <a:buAutoNum type="arabicPeriod"/>
            </a:pPr>
            <a:r>
              <a:rPr lang="fr-FR" sz="1100" dirty="0">
                <a:latin typeface="+mj-lt"/>
              </a:rPr>
              <a:t>Caractéristiques de la consommation SNP</a:t>
            </a:r>
            <a:r>
              <a:rPr lang="fr-FR" sz="1100" dirty="0">
                <a:solidFill>
                  <a:srgbClr val="000000"/>
                </a:solidFill>
                <a:latin typeface="+mj-lt"/>
                <a:ea typeface="Calibri" panose="020F0502020204030204" pitchFamily="34" charset="0"/>
                <a:cs typeface="Calibri Light" panose="020F0302020204030204" pitchFamily="34" charset="0"/>
              </a:rPr>
              <a:t> </a:t>
            </a:r>
          </a:p>
          <a:p>
            <a:pPr marL="342900" indent="-342900">
              <a:buFont typeface="+mj-lt"/>
              <a:buAutoNum type="arabicPeriod"/>
            </a:pPr>
            <a:r>
              <a:rPr lang="fr-FR" sz="1100" dirty="0">
                <a:solidFill>
                  <a:srgbClr val="000000"/>
                </a:solidFill>
                <a:latin typeface="+mj-lt"/>
                <a:ea typeface="Calibri" panose="020F0502020204030204" pitchFamily="34" charset="0"/>
                <a:cs typeface="Calibri Light" panose="020F0302020204030204" pitchFamily="34" charset="0"/>
              </a:rPr>
              <a:t>Concilier les besoins de la population et la pénurie </a:t>
            </a:r>
            <a:r>
              <a:rPr lang="fr-FR" sz="1100">
                <a:solidFill>
                  <a:srgbClr val="000000"/>
                </a:solidFill>
                <a:latin typeface="+mj-lt"/>
                <a:ea typeface="Calibri" panose="020F0502020204030204" pitchFamily="34" charset="0"/>
                <a:cs typeface="Calibri Light" panose="020F0302020204030204" pitchFamily="34" charset="0"/>
              </a:rPr>
              <a:t>de ressources médicales</a:t>
            </a:r>
            <a:r>
              <a:rPr lang="fr-FR" sz="1100">
                <a:latin typeface="+mj-lt"/>
              </a:rPr>
              <a:t> </a:t>
            </a:r>
            <a:endParaRPr lang="fr-FR" sz="1100" dirty="0">
              <a:latin typeface="+mj-lt"/>
            </a:endParaRPr>
          </a:p>
          <a:p>
            <a:pPr marL="342900" indent="-342900">
              <a:buFont typeface="+mj-lt"/>
              <a:buAutoNum type="arabicPeriod"/>
            </a:pPr>
            <a:r>
              <a:rPr lang="fr-FR" sz="1100" dirty="0">
                <a:latin typeface="+mj-lt"/>
              </a:rPr>
              <a:t>La dynamique CPTS : un levier pour construire une réponse coordonnée </a:t>
            </a:r>
          </a:p>
          <a:p>
            <a:pPr marL="342900" indent="-342900">
              <a:buFont typeface="+mj-lt"/>
              <a:buAutoNum type="arabicPeriod"/>
            </a:pPr>
            <a:r>
              <a:rPr lang="fr-FR" sz="1100" dirty="0">
                <a:latin typeface="+mj-lt"/>
              </a:rPr>
              <a:t>Panorama de l’offre de prise en charge des Soins-Non-Programmés</a:t>
            </a:r>
          </a:p>
        </p:txBody>
      </p:sp>
      <p:sp>
        <p:nvSpPr>
          <p:cNvPr id="27" name="ZoneTexte 26">
            <a:extLst>
              <a:ext uri="{FF2B5EF4-FFF2-40B4-BE49-F238E27FC236}">
                <a16:creationId xmlns:a16="http://schemas.microsoft.com/office/drawing/2014/main" id="{81C6F787-2D6B-F7DB-177B-F9210BD90EEA}"/>
              </a:ext>
            </a:extLst>
          </p:cNvPr>
          <p:cNvSpPr txBox="1"/>
          <p:nvPr/>
        </p:nvSpPr>
        <p:spPr>
          <a:xfrm>
            <a:off x="927542" y="3862996"/>
            <a:ext cx="5050367" cy="276999"/>
          </a:xfrm>
          <a:prstGeom prst="rect">
            <a:avLst/>
          </a:prstGeom>
          <a:noFill/>
        </p:spPr>
        <p:txBody>
          <a:bodyPr wrap="square">
            <a:spAutoFit/>
          </a:bodyPr>
          <a:lstStyle>
            <a:defPPr>
              <a:defRPr lang="en-US"/>
            </a:defPPr>
            <a:lvl1pPr>
              <a:defRPr sz="1200">
                <a:latin typeface="+mj-lt"/>
              </a:defRPr>
            </a:lvl1pPr>
          </a:lstStyle>
          <a:p>
            <a:r>
              <a:rPr lang="fr-FR" b="1" dirty="0"/>
              <a:t>B - Etats des lieux &amp; évaluation des besoins</a:t>
            </a:r>
          </a:p>
        </p:txBody>
      </p:sp>
      <p:sp>
        <p:nvSpPr>
          <p:cNvPr id="28" name="ZoneTexte 27">
            <a:extLst>
              <a:ext uri="{FF2B5EF4-FFF2-40B4-BE49-F238E27FC236}">
                <a16:creationId xmlns:a16="http://schemas.microsoft.com/office/drawing/2014/main" id="{319BB6B2-8303-6FA3-3D9F-9207B61AFD26}"/>
              </a:ext>
            </a:extLst>
          </p:cNvPr>
          <p:cNvSpPr txBox="1"/>
          <p:nvPr/>
        </p:nvSpPr>
        <p:spPr>
          <a:xfrm>
            <a:off x="1425928" y="4092145"/>
            <a:ext cx="4830233" cy="1785104"/>
          </a:xfrm>
          <a:prstGeom prst="rect">
            <a:avLst/>
          </a:prstGeom>
          <a:noFill/>
        </p:spPr>
        <p:txBody>
          <a:bodyPr wrap="square">
            <a:spAutoFit/>
          </a:bodyPr>
          <a:lstStyle/>
          <a:p>
            <a:pPr marL="342900" indent="-342900">
              <a:buFont typeface="+mj-lt"/>
              <a:buAutoNum type="arabicPeriod"/>
            </a:pPr>
            <a:r>
              <a:rPr lang="fr-FR" sz="110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Etude de la DRESS</a:t>
            </a:r>
          </a:p>
          <a:p>
            <a:pPr marL="342900" indent="-342900">
              <a:buFont typeface="+mj-lt"/>
              <a:buAutoNum type="arabicPeriod"/>
            </a:pPr>
            <a:r>
              <a:rPr lang="fr-FR" sz="110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Travaux préparatoires du Zonage 2022</a:t>
            </a:r>
          </a:p>
          <a:p>
            <a:pPr marL="342900" indent="-342900">
              <a:buFont typeface="+mj-lt"/>
              <a:buAutoNum type="arabicPeriod"/>
            </a:pPr>
            <a:r>
              <a:rPr lang="fr-FR" sz="110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ORU - Activité RÉGIONALE des structures d’urgences</a:t>
            </a:r>
          </a:p>
          <a:p>
            <a:pPr marL="342900" indent="-342900">
              <a:buFont typeface="+mj-lt"/>
              <a:buAutoNum type="arabicPeriod"/>
            </a:pPr>
            <a:r>
              <a:rPr lang="fr-FR" sz="1100" dirty="0">
                <a:solidFill>
                  <a:srgbClr val="000000"/>
                </a:solidFill>
                <a:latin typeface="+mj-lt"/>
                <a:ea typeface="Calibri" panose="020F0502020204030204" pitchFamily="34" charset="0"/>
                <a:cs typeface="Calibri Light" panose="020F0302020204030204" pitchFamily="34" charset="0"/>
              </a:rPr>
              <a:t>Etude observationnelle - URPS Médecins Libéraux – Juillet 2022</a:t>
            </a:r>
          </a:p>
          <a:p>
            <a:pPr marL="342900" indent="-342900">
              <a:buFont typeface="+mj-lt"/>
              <a:buAutoNum type="arabicPeriod"/>
            </a:pPr>
            <a:r>
              <a:rPr lang="fr-FR" sz="1100" dirty="0">
                <a:solidFill>
                  <a:srgbClr val="000000"/>
                </a:solidFill>
                <a:latin typeface="+mj-lt"/>
                <a:ea typeface="Calibri" panose="020F0502020204030204" pitchFamily="34" charset="0"/>
                <a:cs typeface="Calibri Light" panose="020F0302020204030204" pitchFamily="34" charset="0"/>
              </a:rPr>
              <a:t>Enquête CPTS</a:t>
            </a:r>
          </a:p>
          <a:p>
            <a:pPr marL="342900" indent="-342900">
              <a:buFont typeface="+mj-lt"/>
              <a:buAutoNum type="arabicPeriod"/>
            </a:pPr>
            <a:r>
              <a:rPr lang="fr-FR" sz="1100" dirty="0">
                <a:solidFill>
                  <a:srgbClr val="000000"/>
                </a:solidFill>
                <a:latin typeface="+mj-lt"/>
                <a:ea typeface="Calibri" panose="020F0502020204030204" pitchFamily="34" charset="0"/>
                <a:cs typeface="Calibri Light" panose="020F0302020204030204" pitchFamily="34" charset="0"/>
              </a:rPr>
              <a:t>Retour des éditeurs</a:t>
            </a:r>
          </a:p>
          <a:p>
            <a:pPr marL="342900" indent="-342900">
              <a:buFont typeface="+mj-lt"/>
              <a:buAutoNum type="arabicPeriod"/>
            </a:pPr>
            <a:r>
              <a:rPr lang="fr-FR" sz="110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L’activité du SAS - Illustration Haute-Garonne</a:t>
            </a:r>
          </a:p>
          <a:p>
            <a:pPr marL="342900" indent="-342900">
              <a:buFont typeface="+mj-lt"/>
              <a:buAutoNum type="arabicPeriod"/>
            </a:pPr>
            <a:r>
              <a:rPr lang="fr-FR" sz="1100" dirty="0">
                <a:solidFill>
                  <a:srgbClr val="000000"/>
                </a:solidFill>
                <a:latin typeface="+mj-lt"/>
                <a:ea typeface="Calibri" panose="020F0502020204030204" pitchFamily="34" charset="0"/>
                <a:cs typeface="Calibri Light" panose="020F0302020204030204" pitchFamily="34" charset="0"/>
              </a:rPr>
              <a:t>Retour d’expérience – CPTS Grand Gaillacois dans le Tarn</a:t>
            </a:r>
          </a:p>
          <a:p>
            <a:pPr marL="342900" indent="-342900">
              <a:buFont typeface="+mj-lt"/>
              <a:buAutoNum type="arabicPeriod"/>
            </a:pPr>
            <a:r>
              <a:rPr lang="fr-FR" sz="110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Benchmark – Gestion des SNP dans le secteur du Sud Gironde</a:t>
            </a:r>
          </a:p>
          <a:p>
            <a:pPr marL="342900" indent="-342900">
              <a:buFont typeface="+mj-lt"/>
              <a:buAutoNum type="arabicPeriod"/>
            </a:pPr>
            <a:r>
              <a:rPr lang="fr-FR" sz="1100" dirty="0">
                <a:latin typeface="Calibri Light" panose="020F0302020204030204" pitchFamily="34" charset="0"/>
                <a:ea typeface="Calibri" panose="020F0502020204030204" pitchFamily="34" charset="0"/>
                <a:cs typeface="Calibri Light" panose="020F0302020204030204" pitchFamily="34" charset="0"/>
              </a:rPr>
              <a:t>SYNTHESE DES TRAVAUX</a:t>
            </a:r>
          </a:p>
        </p:txBody>
      </p:sp>
      <p:sp>
        <p:nvSpPr>
          <p:cNvPr id="29" name="ZoneTexte 28">
            <a:extLst>
              <a:ext uri="{FF2B5EF4-FFF2-40B4-BE49-F238E27FC236}">
                <a16:creationId xmlns:a16="http://schemas.microsoft.com/office/drawing/2014/main" id="{26CA634C-4355-86E0-5480-848CB258C7EC}"/>
              </a:ext>
            </a:extLst>
          </p:cNvPr>
          <p:cNvSpPr txBox="1"/>
          <p:nvPr/>
        </p:nvSpPr>
        <p:spPr>
          <a:xfrm>
            <a:off x="618595" y="6069418"/>
            <a:ext cx="5637566" cy="369332"/>
          </a:xfrm>
          <a:prstGeom prst="rect">
            <a:avLst/>
          </a:prstGeom>
          <a:noFill/>
          <a:ln>
            <a:solidFill>
              <a:srgbClr val="6A6A6A"/>
            </a:solidFill>
          </a:ln>
        </p:spPr>
        <p:txBody>
          <a:bodyPr wrap="square">
            <a:spAutoFit/>
          </a:bodyPr>
          <a:lstStyle/>
          <a:p>
            <a:r>
              <a:rPr lang="fr-FR" sz="1800" dirty="0">
                <a:solidFill>
                  <a:srgbClr val="9F9F9F"/>
                </a:solidFill>
                <a:latin typeface="+mj-lt"/>
              </a:rPr>
              <a:t>   Partie II – Orientations stratégiques et préconisations</a:t>
            </a:r>
          </a:p>
        </p:txBody>
      </p:sp>
      <p:sp>
        <p:nvSpPr>
          <p:cNvPr id="30" name="ZoneTexte 29">
            <a:extLst>
              <a:ext uri="{FF2B5EF4-FFF2-40B4-BE49-F238E27FC236}">
                <a16:creationId xmlns:a16="http://schemas.microsoft.com/office/drawing/2014/main" id="{1598D589-A748-270C-677A-84394FE2072E}"/>
              </a:ext>
            </a:extLst>
          </p:cNvPr>
          <p:cNvSpPr txBox="1"/>
          <p:nvPr/>
        </p:nvSpPr>
        <p:spPr>
          <a:xfrm>
            <a:off x="1047663" y="6541546"/>
            <a:ext cx="5050367" cy="276999"/>
          </a:xfrm>
          <a:prstGeom prst="rect">
            <a:avLst/>
          </a:prstGeom>
          <a:noFill/>
        </p:spPr>
        <p:txBody>
          <a:bodyPr wrap="square">
            <a:spAutoFit/>
          </a:bodyPr>
          <a:lstStyle/>
          <a:p>
            <a:r>
              <a:rPr lang="fr-FR" sz="1200" b="1" dirty="0">
                <a:solidFill>
                  <a:srgbClr val="9F9F9F"/>
                </a:solidFill>
                <a:latin typeface="+mj-lt"/>
              </a:rPr>
              <a:t>A – Orientations stratégiques</a:t>
            </a:r>
          </a:p>
        </p:txBody>
      </p:sp>
      <p:sp>
        <p:nvSpPr>
          <p:cNvPr id="31" name="ZoneTexte 30">
            <a:extLst>
              <a:ext uri="{FF2B5EF4-FFF2-40B4-BE49-F238E27FC236}">
                <a16:creationId xmlns:a16="http://schemas.microsoft.com/office/drawing/2014/main" id="{CA2FA0C8-F970-ED91-E11E-4B087CCEFABA}"/>
              </a:ext>
            </a:extLst>
          </p:cNvPr>
          <p:cNvSpPr txBox="1"/>
          <p:nvPr/>
        </p:nvSpPr>
        <p:spPr>
          <a:xfrm>
            <a:off x="1490244" y="7226294"/>
            <a:ext cx="4830233" cy="2123658"/>
          </a:xfrm>
          <a:prstGeom prst="rect">
            <a:avLst/>
          </a:prstGeom>
          <a:noFill/>
        </p:spPr>
        <p:txBody>
          <a:bodyPr wrap="square">
            <a:spAutoFit/>
          </a:bodyPr>
          <a:lstStyle/>
          <a:p>
            <a:pPr marL="228600" indent="-228600" algn="l">
              <a:buFont typeface="+mj-lt"/>
              <a:buAutoNum type="arabicPeriod"/>
            </a:pPr>
            <a:r>
              <a:rPr lang="fr-FR" sz="1100">
                <a:solidFill>
                  <a:srgbClr val="9F9F9F"/>
                </a:solidFill>
              </a:rPr>
              <a:t>Tenir compte de la porosité existante entre les organisations et les dispositifs proposées sur chaque territoire</a:t>
            </a:r>
          </a:p>
          <a:p>
            <a:pPr marL="228600" indent="-228600" algn="l">
              <a:buFont typeface="+mj-lt"/>
              <a:buAutoNum type="arabicPeriod"/>
            </a:pPr>
            <a:r>
              <a:rPr lang="fr-FR" sz="1100">
                <a:solidFill>
                  <a:srgbClr val="9F9F9F"/>
                </a:solidFill>
                <a:latin typeface="+mj-lt"/>
              </a:rPr>
              <a:t>Ancrer dans les solutions envisagées la préservation de la ressource médicale</a:t>
            </a:r>
          </a:p>
          <a:p>
            <a:pPr marL="228600" indent="-228600" algn="l">
              <a:buFont typeface="+mj-lt"/>
              <a:buAutoNum type="arabicPeriod"/>
            </a:pPr>
            <a:r>
              <a:rPr lang="fr-FR" sz="1100">
                <a:solidFill>
                  <a:srgbClr val="9F9F9F"/>
                </a:solidFill>
                <a:latin typeface="+mj-lt"/>
              </a:rPr>
              <a:t>Limiter les risques de prises en charge dégradées &amp; la marchandisation du soin </a:t>
            </a:r>
            <a:endParaRPr lang="fr-FR" sz="1100">
              <a:solidFill>
                <a:srgbClr val="9F9F9F"/>
              </a:solidFill>
            </a:endParaRPr>
          </a:p>
          <a:p>
            <a:pPr marL="228600" indent="-228600" algn="l">
              <a:buFont typeface="+mj-lt"/>
              <a:buAutoNum type="arabicPeriod"/>
            </a:pPr>
            <a:r>
              <a:rPr lang="fr-FR" sz="1100">
                <a:solidFill>
                  <a:srgbClr val="9F9F9F"/>
                </a:solidFill>
                <a:latin typeface="+mj-lt"/>
              </a:rPr>
              <a:t>Prévoir une articulation entre la réponse locale à la demande de Soins Non Programmés et le Service d’Accès aux Soins (SAS)</a:t>
            </a:r>
            <a:endParaRPr lang="fr-FR" sz="1100">
              <a:solidFill>
                <a:srgbClr val="9F9F9F"/>
              </a:solidFill>
            </a:endParaRPr>
          </a:p>
          <a:p>
            <a:pPr marL="228600" indent="-228600" algn="l">
              <a:buFont typeface="+mj-lt"/>
              <a:buAutoNum type="arabicPeriod"/>
            </a:pPr>
            <a:r>
              <a:rPr lang="fr-FR" sz="1100">
                <a:solidFill>
                  <a:srgbClr val="9F9F9F"/>
                </a:solidFill>
                <a:latin typeface="+mj-lt"/>
              </a:rPr>
              <a:t>Améliorer la qualité de la réponse en positionnant les ressources sur ce qui soulage véritablement les urgences et les centres d’appels</a:t>
            </a:r>
            <a:endParaRPr lang="fr-FR" sz="1100">
              <a:solidFill>
                <a:srgbClr val="9F9F9F"/>
              </a:solidFill>
            </a:endParaRPr>
          </a:p>
          <a:p>
            <a:pPr marL="228600" indent="-228600" algn="l">
              <a:buFont typeface="+mj-lt"/>
              <a:buAutoNum type="arabicPeriod"/>
            </a:pPr>
            <a:r>
              <a:rPr lang="fr-FR" sz="1100">
                <a:solidFill>
                  <a:srgbClr val="9F9F9F"/>
                </a:solidFill>
                <a:latin typeface="+mj-lt"/>
              </a:rPr>
              <a:t>Rechercher l’efficience opérationnelle &amp; financière </a:t>
            </a:r>
          </a:p>
          <a:p>
            <a:pPr marL="228600" indent="-228600" algn="l">
              <a:buFont typeface="+mj-lt"/>
              <a:buAutoNum type="arabicPeriod"/>
            </a:pPr>
            <a:r>
              <a:rPr lang="fr-FR" sz="1100">
                <a:solidFill>
                  <a:srgbClr val="9F9F9F"/>
                </a:solidFill>
                <a:latin typeface="+mj-lt"/>
              </a:rPr>
              <a:t>Intégrer les changements de pratiques et valoriser l’attractivité du territoire</a:t>
            </a:r>
          </a:p>
          <a:p>
            <a:pPr marL="228600" indent="-228600" algn="l">
              <a:buFont typeface="+mj-lt"/>
              <a:buAutoNum type="arabicPeriod"/>
            </a:pPr>
            <a:r>
              <a:rPr lang="fr-FR" sz="1100">
                <a:solidFill>
                  <a:srgbClr val="9F9F9F"/>
                </a:solidFill>
              </a:rPr>
              <a:t>Eduquer les patients</a:t>
            </a:r>
            <a:endParaRPr lang="fr-FR" sz="1100">
              <a:solidFill>
                <a:srgbClr val="9F9F9F"/>
              </a:solidFill>
              <a:latin typeface="+mj-lt"/>
            </a:endParaRPr>
          </a:p>
          <a:p>
            <a:pPr marL="228600" indent="-228600" algn="l">
              <a:buFont typeface="+mj-lt"/>
              <a:buAutoNum type="arabicPeriod"/>
            </a:pPr>
            <a:r>
              <a:rPr lang="fr-FR" sz="1100">
                <a:solidFill>
                  <a:srgbClr val="9F9F9F"/>
                </a:solidFill>
                <a:latin typeface="+mj-lt"/>
              </a:rPr>
              <a:t>Assurer une bonne maîtrise du conseil téléphonique</a:t>
            </a:r>
            <a:endParaRPr lang="fr-FR" sz="1100" dirty="0">
              <a:solidFill>
                <a:srgbClr val="9F9F9F"/>
              </a:solidFill>
            </a:endParaRPr>
          </a:p>
        </p:txBody>
      </p:sp>
      <p:sp>
        <p:nvSpPr>
          <p:cNvPr id="32" name="ZoneTexte 31">
            <a:extLst>
              <a:ext uri="{FF2B5EF4-FFF2-40B4-BE49-F238E27FC236}">
                <a16:creationId xmlns:a16="http://schemas.microsoft.com/office/drawing/2014/main" id="{272D9A14-33C0-4F45-22F7-3F427C327D70}"/>
              </a:ext>
            </a:extLst>
          </p:cNvPr>
          <p:cNvSpPr txBox="1"/>
          <p:nvPr/>
        </p:nvSpPr>
        <p:spPr>
          <a:xfrm>
            <a:off x="1047663" y="6982743"/>
            <a:ext cx="5050367" cy="276999"/>
          </a:xfrm>
          <a:prstGeom prst="rect">
            <a:avLst/>
          </a:prstGeom>
          <a:noFill/>
        </p:spPr>
        <p:txBody>
          <a:bodyPr wrap="square">
            <a:spAutoFit/>
          </a:bodyPr>
          <a:lstStyle/>
          <a:p>
            <a:r>
              <a:rPr lang="fr-FR" sz="1200" b="1" dirty="0">
                <a:solidFill>
                  <a:srgbClr val="9F9F9F"/>
                </a:solidFill>
                <a:latin typeface="+mj-lt"/>
              </a:rPr>
              <a:t>B – Préconisations</a:t>
            </a:r>
          </a:p>
        </p:txBody>
      </p:sp>
      <p:sp>
        <p:nvSpPr>
          <p:cNvPr id="36" name="ZoneTexte 35">
            <a:extLst>
              <a:ext uri="{FF2B5EF4-FFF2-40B4-BE49-F238E27FC236}">
                <a16:creationId xmlns:a16="http://schemas.microsoft.com/office/drawing/2014/main" id="{0E0EB3EE-BDF8-159E-273D-BEAC4CEE8C93}"/>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35" name="Espace réservé du numéro de diapositive 34">
            <a:extLst>
              <a:ext uri="{FF2B5EF4-FFF2-40B4-BE49-F238E27FC236}">
                <a16:creationId xmlns:a16="http://schemas.microsoft.com/office/drawing/2014/main" id="{4EA10B27-4CB5-2D61-E4F0-5473E008A393}"/>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4</a:t>
            </a:fld>
            <a:endParaRPr lang="fr-FR">
              <a:solidFill>
                <a:schemeClr val="bg1"/>
              </a:solidFill>
            </a:endParaRPr>
          </a:p>
        </p:txBody>
      </p:sp>
    </p:spTree>
    <p:extLst>
      <p:ext uri="{BB962C8B-B14F-4D97-AF65-F5344CB8AC3E}">
        <p14:creationId xmlns:p14="http://schemas.microsoft.com/office/powerpoint/2010/main" val="2608787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4BF56D08-36FC-52B9-3373-F3DC015A5BA8}"/>
              </a:ext>
            </a:extLst>
          </p:cNvPr>
          <p:cNvSpPr/>
          <p:nvPr/>
        </p:nvSpPr>
        <p:spPr>
          <a:xfrm>
            <a:off x="340217" y="155298"/>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pic>
        <p:nvPicPr>
          <p:cNvPr id="12" name="Image 11">
            <a:extLst>
              <a:ext uri="{FF2B5EF4-FFF2-40B4-BE49-F238E27FC236}">
                <a16:creationId xmlns:a16="http://schemas.microsoft.com/office/drawing/2014/main" id="{BA1D72DC-42DA-3D1E-B619-7ABFAFD78EDD}"/>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t="17599" r="1098"/>
          <a:stretch/>
        </p:blipFill>
        <p:spPr>
          <a:xfrm>
            <a:off x="0" y="6547179"/>
            <a:ext cx="6045200" cy="3358821"/>
          </a:xfrm>
          <a:prstGeom prst="rect">
            <a:avLst/>
          </a:prstGeom>
          <a:ln>
            <a:noFill/>
          </a:ln>
        </p:spPr>
      </p:pic>
      <p:sp>
        <p:nvSpPr>
          <p:cNvPr id="4" name="ZoneTexte 3">
            <a:extLst>
              <a:ext uri="{FF2B5EF4-FFF2-40B4-BE49-F238E27FC236}">
                <a16:creationId xmlns:a16="http://schemas.microsoft.com/office/drawing/2014/main" id="{33ECA6C0-E8D3-2873-6727-661CD00469EA}"/>
              </a:ext>
            </a:extLst>
          </p:cNvPr>
          <p:cNvSpPr txBox="1"/>
          <p:nvPr/>
        </p:nvSpPr>
        <p:spPr>
          <a:xfrm>
            <a:off x="610217" y="425298"/>
            <a:ext cx="5637566" cy="646331"/>
          </a:xfrm>
          <a:prstGeom prst="rect">
            <a:avLst/>
          </a:prstGeom>
          <a:noFill/>
          <a:ln>
            <a:solidFill>
              <a:srgbClr val="6A6A6A"/>
            </a:solidFill>
          </a:ln>
        </p:spPr>
        <p:txBody>
          <a:bodyPr wrap="square">
            <a:spAutoFit/>
          </a:bodyPr>
          <a:lstStyle/>
          <a:p>
            <a:r>
              <a:rPr lang="fr-FR" sz="1800" dirty="0">
                <a:solidFill>
                  <a:srgbClr val="9F9F9F"/>
                </a:solidFill>
                <a:latin typeface="+mj-lt"/>
              </a:rPr>
              <a:t>   Partie III – Appui méthodologique pour répondre à la demande de SNP sur un territoire</a:t>
            </a:r>
          </a:p>
        </p:txBody>
      </p:sp>
      <p:sp>
        <p:nvSpPr>
          <p:cNvPr id="5" name="ZoneTexte 4">
            <a:extLst>
              <a:ext uri="{FF2B5EF4-FFF2-40B4-BE49-F238E27FC236}">
                <a16:creationId xmlns:a16="http://schemas.microsoft.com/office/drawing/2014/main" id="{0426ECD7-00A2-4A70-B511-FCE5A51A3AA2}"/>
              </a:ext>
            </a:extLst>
          </p:cNvPr>
          <p:cNvSpPr txBox="1"/>
          <p:nvPr/>
        </p:nvSpPr>
        <p:spPr>
          <a:xfrm>
            <a:off x="1061949" y="1360431"/>
            <a:ext cx="5050367" cy="276999"/>
          </a:xfrm>
          <a:prstGeom prst="rect">
            <a:avLst/>
          </a:prstGeom>
          <a:noFill/>
        </p:spPr>
        <p:txBody>
          <a:bodyPr wrap="square">
            <a:spAutoFit/>
          </a:bodyPr>
          <a:lstStyle/>
          <a:p>
            <a:r>
              <a:rPr lang="fr-FR" sz="1200" b="1" dirty="0">
                <a:solidFill>
                  <a:srgbClr val="9F9F9F"/>
                </a:solidFill>
                <a:latin typeface="+mj-lt"/>
              </a:rPr>
              <a:t>A – Proposition d’une démarche de mise en œuvre</a:t>
            </a:r>
          </a:p>
        </p:txBody>
      </p:sp>
      <p:sp>
        <p:nvSpPr>
          <p:cNvPr id="6" name="ZoneTexte 5">
            <a:extLst>
              <a:ext uri="{FF2B5EF4-FFF2-40B4-BE49-F238E27FC236}">
                <a16:creationId xmlns:a16="http://schemas.microsoft.com/office/drawing/2014/main" id="{D5CCA125-E90E-2288-E059-256A51932369}"/>
              </a:ext>
            </a:extLst>
          </p:cNvPr>
          <p:cNvSpPr txBox="1"/>
          <p:nvPr/>
        </p:nvSpPr>
        <p:spPr>
          <a:xfrm>
            <a:off x="1560335" y="1573717"/>
            <a:ext cx="4830233" cy="1785104"/>
          </a:xfrm>
          <a:prstGeom prst="rect">
            <a:avLst/>
          </a:prstGeom>
          <a:noFill/>
        </p:spPr>
        <p:txBody>
          <a:bodyPr wrap="square">
            <a:spAutoFit/>
          </a:bodyPr>
          <a:lstStyle/>
          <a:p>
            <a:pPr marL="342900" indent="-342900">
              <a:buFont typeface="+mj-lt"/>
              <a:buAutoNum type="arabicPeriod"/>
            </a:pPr>
            <a:r>
              <a:rPr lang="fr-FR" sz="1100" dirty="0">
                <a:solidFill>
                  <a:srgbClr val="9F9F9F"/>
                </a:solidFill>
                <a:latin typeface="+mj-lt"/>
              </a:rPr>
              <a:t>Effectuer un état des lieux de l’offre de SNP existante</a:t>
            </a:r>
          </a:p>
          <a:p>
            <a:pPr marL="342900" indent="-342900">
              <a:buFont typeface="+mj-lt"/>
              <a:buAutoNum type="arabicPeriod"/>
            </a:pPr>
            <a:r>
              <a:rPr lang="fr-FR" sz="1100" dirty="0">
                <a:solidFill>
                  <a:srgbClr val="9F9F9F"/>
                </a:solidFill>
                <a:latin typeface="+mj-lt"/>
              </a:rPr>
              <a:t>Evaluer les besoins en SNP sur le territoire</a:t>
            </a:r>
          </a:p>
          <a:p>
            <a:pPr marL="342900" indent="-342900">
              <a:buFont typeface="+mj-lt"/>
              <a:buAutoNum type="arabicPeriod"/>
            </a:pPr>
            <a:r>
              <a:rPr lang="fr-FR" sz="1100" kern="1200" dirty="0">
                <a:solidFill>
                  <a:srgbClr val="9F9F9F"/>
                </a:solidFill>
                <a:effectLst/>
                <a:latin typeface="+mj-lt"/>
                <a:ea typeface="+mn-ea"/>
                <a:cs typeface="+mn-cs"/>
              </a:rPr>
              <a:t>Créer un comité de coordination entre les acteurs de la réponse aux SNP </a:t>
            </a:r>
            <a:endParaRPr lang="fr-FR" sz="1100" dirty="0">
              <a:solidFill>
                <a:srgbClr val="9F9F9F"/>
              </a:solidFill>
              <a:effectLst/>
              <a:latin typeface="+mj-lt"/>
            </a:endParaRPr>
          </a:p>
          <a:p>
            <a:pPr marL="342900" indent="-342900">
              <a:buFont typeface="+mj-lt"/>
              <a:buAutoNum type="arabicPeriod"/>
            </a:pPr>
            <a:r>
              <a:rPr lang="fr-FR" sz="1100" dirty="0">
                <a:solidFill>
                  <a:srgbClr val="9F9F9F"/>
                </a:solidFill>
                <a:latin typeface="+mj-lt"/>
              </a:rPr>
              <a:t>Définir le périmètre de l’offre SNP souhaitée</a:t>
            </a:r>
            <a:endParaRPr lang="fr-FR" sz="1100" dirty="0">
              <a:solidFill>
                <a:srgbClr val="9F9F9F"/>
              </a:solidFill>
              <a:latin typeface="+mj-lt"/>
              <a:ea typeface="Calibri" panose="020F0502020204030204" pitchFamily="34" charset="0"/>
              <a:cs typeface="Calibri Light" panose="020F0302020204030204" pitchFamily="34" charset="0"/>
            </a:endParaRPr>
          </a:p>
          <a:p>
            <a:pPr marL="342900" indent="-342900">
              <a:buFont typeface="+mj-lt"/>
              <a:buAutoNum type="arabicPeriod"/>
            </a:pPr>
            <a:r>
              <a:rPr lang="fr-FR" sz="1100" dirty="0">
                <a:solidFill>
                  <a:srgbClr val="9F9F9F"/>
                </a:solidFill>
                <a:latin typeface="+mj-lt"/>
              </a:rPr>
              <a:t>Définir le traitement et l’orientation des demandes de SNP</a:t>
            </a:r>
            <a:endParaRPr lang="fr-FR" sz="1100" dirty="0">
              <a:solidFill>
                <a:srgbClr val="9F9F9F"/>
              </a:solidFill>
              <a:latin typeface="+mj-lt"/>
              <a:ea typeface="Calibri" panose="020F0502020204030204" pitchFamily="34" charset="0"/>
              <a:cs typeface="Calibri Light" panose="020F0302020204030204" pitchFamily="34" charset="0"/>
            </a:endParaRPr>
          </a:p>
          <a:p>
            <a:pPr marL="342900" indent="-342900">
              <a:buFont typeface="+mj-lt"/>
              <a:buAutoNum type="arabicPeriod"/>
            </a:pPr>
            <a:r>
              <a:rPr lang="fr-FR" sz="1100" dirty="0">
                <a:solidFill>
                  <a:srgbClr val="9F9F9F"/>
                </a:solidFill>
                <a:latin typeface="+mj-lt"/>
              </a:rPr>
              <a:t>Choix des outils informatiques et sécurisation juridique</a:t>
            </a:r>
            <a:endParaRPr lang="fr-FR" sz="1100" dirty="0">
              <a:solidFill>
                <a:srgbClr val="9F9F9F"/>
              </a:solidFill>
              <a:latin typeface="+mj-lt"/>
              <a:ea typeface="Calibri" panose="020F0502020204030204" pitchFamily="34" charset="0"/>
              <a:cs typeface="Calibri Light" panose="020F0302020204030204" pitchFamily="34" charset="0"/>
            </a:endParaRPr>
          </a:p>
          <a:p>
            <a:pPr marL="342900" indent="-342900">
              <a:buFont typeface="+mj-lt"/>
              <a:buAutoNum type="arabicPeriod"/>
            </a:pPr>
            <a:r>
              <a:rPr lang="fr-FR" sz="1100" dirty="0">
                <a:solidFill>
                  <a:srgbClr val="9F9F9F"/>
                </a:solidFill>
                <a:latin typeface="+mj-lt"/>
              </a:rPr>
              <a:t> Définir les protocoles de travail</a:t>
            </a:r>
          </a:p>
          <a:p>
            <a:pPr marL="342900" indent="-342900">
              <a:buFont typeface="+mj-lt"/>
              <a:buAutoNum type="arabicPeriod"/>
            </a:pPr>
            <a:r>
              <a:rPr lang="fr-FR" sz="1100" dirty="0">
                <a:solidFill>
                  <a:srgbClr val="9F9F9F"/>
                </a:solidFill>
                <a:latin typeface="+mj-lt"/>
              </a:rPr>
              <a:t>Communiquer auprès des professionnels de santé du territoire </a:t>
            </a:r>
            <a:endParaRPr lang="fr-FR" sz="1100" dirty="0">
              <a:solidFill>
                <a:srgbClr val="9F9F9F"/>
              </a:solidFill>
              <a:latin typeface="+mj-lt"/>
              <a:ea typeface="Calibri" panose="020F0502020204030204" pitchFamily="34" charset="0"/>
              <a:cs typeface="Calibri Light" panose="020F0302020204030204" pitchFamily="34" charset="0"/>
            </a:endParaRPr>
          </a:p>
          <a:p>
            <a:pPr marL="342900" indent="-342900">
              <a:buFont typeface="+mj-lt"/>
              <a:buAutoNum type="arabicPeriod"/>
            </a:pPr>
            <a:r>
              <a:rPr lang="fr-FR" sz="1100" dirty="0">
                <a:solidFill>
                  <a:srgbClr val="9F9F9F"/>
                </a:solidFill>
                <a:latin typeface="+mj-lt"/>
              </a:rPr>
              <a:t>Communiquer auprès de la population sur le fonctionnement des SNP</a:t>
            </a:r>
          </a:p>
          <a:p>
            <a:pPr marL="342900" indent="-342900">
              <a:buFont typeface="+mj-lt"/>
              <a:buAutoNum type="arabicPeriod"/>
            </a:pPr>
            <a:r>
              <a:rPr lang="fr-FR" sz="1100" dirty="0">
                <a:solidFill>
                  <a:srgbClr val="9F9F9F"/>
                </a:solidFill>
                <a:latin typeface="+mj-lt"/>
              </a:rPr>
              <a:t>Recruter et former le personnel intervenant dans le dispositif</a:t>
            </a:r>
            <a:endParaRPr lang="fr-FR" sz="1100" dirty="0">
              <a:solidFill>
                <a:srgbClr val="9F9F9F"/>
              </a:solidFill>
              <a:latin typeface="+mj-lt"/>
              <a:ea typeface="Calibri" panose="020F0502020204030204" pitchFamily="34" charset="0"/>
              <a:cs typeface="Calibri Light" panose="020F0302020204030204" pitchFamily="34" charset="0"/>
            </a:endParaRPr>
          </a:p>
        </p:txBody>
      </p:sp>
      <p:sp>
        <p:nvSpPr>
          <p:cNvPr id="7" name="ZoneTexte 6">
            <a:extLst>
              <a:ext uri="{FF2B5EF4-FFF2-40B4-BE49-F238E27FC236}">
                <a16:creationId xmlns:a16="http://schemas.microsoft.com/office/drawing/2014/main" id="{2158FA6E-6631-8B85-CAB0-E52AF992C1AF}"/>
              </a:ext>
            </a:extLst>
          </p:cNvPr>
          <p:cNvSpPr txBox="1"/>
          <p:nvPr/>
        </p:nvSpPr>
        <p:spPr>
          <a:xfrm>
            <a:off x="1061949" y="3572107"/>
            <a:ext cx="5050367" cy="276999"/>
          </a:xfrm>
          <a:prstGeom prst="rect">
            <a:avLst/>
          </a:prstGeom>
          <a:noFill/>
        </p:spPr>
        <p:txBody>
          <a:bodyPr wrap="square">
            <a:spAutoFit/>
          </a:bodyPr>
          <a:lstStyle/>
          <a:p>
            <a:r>
              <a:rPr lang="fr-FR" sz="1200" b="1" dirty="0">
                <a:solidFill>
                  <a:srgbClr val="9F9F9F"/>
                </a:solidFill>
                <a:latin typeface="+mj-lt"/>
              </a:rPr>
              <a:t>B – Les outils méthodologiques</a:t>
            </a:r>
          </a:p>
        </p:txBody>
      </p:sp>
      <p:sp>
        <p:nvSpPr>
          <p:cNvPr id="8" name="ZoneTexte 7">
            <a:extLst>
              <a:ext uri="{FF2B5EF4-FFF2-40B4-BE49-F238E27FC236}">
                <a16:creationId xmlns:a16="http://schemas.microsoft.com/office/drawing/2014/main" id="{E49453EB-3416-FCFB-C57F-18F6B4CD237A}"/>
              </a:ext>
            </a:extLst>
          </p:cNvPr>
          <p:cNvSpPr txBox="1"/>
          <p:nvPr/>
        </p:nvSpPr>
        <p:spPr>
          <a:xfrm>
            <a:off x="1560335" y="3785393"/>
            <a:ext cx="4830233" cy="2631490"/>
          </a:xfrm>
          <a:prstGeom prst="rect">
            <a:avLst/>
          </a:prstGeom>
          <a:noFill/>
        </p:spPr>
        <p:txBody>
          <a:bodyPr wrap="square">
            <a:spAutoFit/>
          </a:bodyPr>
          <a:lstStyle/>
          <a:p>
            <a:pPr marL="156716" indent="-156716">
              <a:buFont typeface="+mj-lt"/>
              <a:buAutoNum type="arabicPeriod"/>
            </a:pPr>
            <a:r>
              <a:rPr lang="fr-FR" sz="1100" dirty="0">
                <a:solidFill>
                  <a:srgbClr val="9F9F9F"/>
                </a:solidFill>
                <a:latin typeface="+mj-lt"/>
              </a:rPr>
              <a:t>Piloter et coordonner un projet</a:t>
            </a:r>
          </a:p>
          <a:p>
            <a:pPr marL="156716" indent="-156716">
              <a:buFont typeface="+mj-lt"/>
              <a:buAutoNum type="arabicPeriod"/>
            </a:pPr>
            <a:r>
              <a:rPr lang="fr-FR" sz="1100" dirty="0">
                <a:solidFill>
                  <a:srgbClr val="9F9F9F"/>
                </a:solidFill>
                <a:latin typeface="+mj-lt"/>
              </a:rPr>
              <a:t>Réaliser un diagnostic des besoins</a:t>
            </a:r>
          </a:p>
          <a:p>
            <a:pPr marL="156716" indent="-156716">
              <a:buFont typeface="+mj-lt"/>
              <a:buAutoNum type="arabicPeriod"/>
            </a:pPr>
            <a:r>
              <a:rPr lang="fr-FR" sz="1100" dirty="0">
                <a:solidFill>
                  <a:srgbClr val="9F9F9F"/>
                </a:solidFill>
                <a:latin typeface="+mj-lt"/>
              </a:rPr>
              <a:t>Lieux / Locaux</a:t>
            </a:r>
          </a:p>
          <a:p>
            <a:pPr marL="156716" indent="-156716">
              <a:buFont typeface="+mj-lt"/>
              <a:buAutoNum type="arabicPeriod"/>
            </a:pPr>
            <a:r>
              <a:rPr lang="fr-FR" sz="1100" dirty="0">
                <a:solidFill>
                  <a:srgbClr val="9F9F9F"/>
                </a:solidFill>
                <a:latin typeface="+mj-lt"/>
              </a:rPr>
              <a:t>Mobiliser les confrères &amp; les partenaires</a:t>
            </a:r>
          </a:p>
          <a:p>
            <a:pPr marL="156716" indent="-156716">
              <a:buFont typeface="+mj-lt"/>
              <a:buAutoNum type="arabicPeriod"/>
            </a:pPr>
            <a:r>
              <a:rPr lang="fr-FR" sz="1100" dirty="0">
                <a:solidFill>
                  <a:srgbClr val="9F9F9F"/>
                </a:solidFill>
                <a:latin typeface="+mj-lt"/>
              </a:rPr>
              <a:t>Définir les outils numériques</a:t>
            </a:r>
          </a:p>
          <a:p>
            <a:pPr marL="156716" indent="-156716">
              <a:buFont typeface="+mj-lt"/>
              <a:buAutoNum type="arabicPeriod"/>
            </a:pPr>
            <a:r>
              <a:rPr lang="fr-FR" sz="1100" dirty="0">
                <a:solidFill>
                  <a:srgbClr val="9F9F9F"/>
                </a:solidFill>
                <a:latin typeface="+mj-lt"/>
              </a:rPr>
              <a:t>Les ressources humaines</a:t>
            </a:r>
          </a:p>
          <a:p>
            <a:pPr marL="156716" indent="-156716">
              <a:buFont typeface="+mj-lt"/>
              <a:buAutoNum type="arabicPeriod"/>
            </a:pPr>
            <a:r>
              <a:rPr lang="fr-FR" sz="1100" dirty="0">
                <a:solidFill>
                  <a:srgbClr val="9F9F9F"/>
                </a:solidFill>
                <a:latin typeface="+mj-lt"/>
              </a:rPr>
              <a:t>Ressources et plateaux techniques</a:t>
            </a:r>
          </a:p>
          <a:p>
            <a:pPr marL="156716" indent="-156716">
              <a:buFont typeface="+mj-lt"/>
              <a:buAutoNum type="arabicPeriod"/>
            </a:pPr>
            <a:r>
              <a:rPr lang="fr-FR" sz="1100" dirty="0">
                <a:solidFill>
                  <a:srgbClr val="9F9F9F"/>
                </a:solidFill>
                <a:latin typeface="+mj-lt"/>
              </a:rPr>
              <a:t>Imagerie</a:t>
            </a:r>
          </a:p>
          <a:p>
            <a:pPr marL="156716" indent="-156716">
              <a:buFont typeface="+mj-lt"/>
              <a:buAutoNum type="arabicPeriod"/>
            </a:pPr>
            <a:r>
              <a:rPr lang="fr-FR" sz="1100" dirty="0">
                <a:solidFill>
                  <a:srgbClr val="9F9F9F"/>
                </a:solidFill>
                <a:latin typeface="+mj-lt"/>
              </a:rPr>
              <a:t>Biologie</a:t>
            </a:r>
          </a:p>
          <a:p>
            <a:pPr marL="156716" indent="-156716">
              <a:buFont typeface="+mj-lt"/>
              <a:buAutoNum type="arabicPeriod"/>
            </a:pPr>
            <a:r>
              <a:rPr lang="fr-FR" sz="1100" dirty="0">
                <a:solidFill>
                  <a:srgbClr val="9F9F9F"/>
                </a:solidFill>
                <a:latin typeface="+mj-lt"/>
              </a:rPr>
              <a:t>Téléconsultation</a:t>
            </a:r>
          </a:p>
          <a:p>
            <a:pPr marL="156716" indent="-156716">
              <a:buFont typeface="+mj-lt"/>
              <a:buAutoNum type="arabicPeriod"/>
            </a:pPr>
            <a:r>
              <a:rPr lang="fr-FR" sz="1100" dirty="0">
                <a:solidFill>
                  <a:srgbClr val="9F9F9F"/>
                </a:solidFill>
                <a:latin typeface="+mj-lt"/>
              </a:rPr>
              <a:t>Accueil publics langues étrangères</a:t>
            </a:r>
          </a:p>
          <a:p>
            <a:pPr marL="156716" indent="-156716">
              <a:buFont typeface="+mj-lt"/>
              <a:buAutoNum type="arabicPeriod"/>
            </a:pPr>
            <a:r>
              <a:rPr lang="fr-FR" sz="1100" dirty="0">
                <a:solidFill>
                  <a:srgbClr val="9F9F9F"/>
                </a:solidFill>
                <a:latin typeface="+mj-lt"/>
              </a:rPr>
              <a:t>Structure juridique</a:t>
            </a:r>
          </a:p>
          <a:p>
            <a:pPr marL="156716" indent="-156716">
              <a:buFont typeface="+mj-lt"/>
              <a:buAutoNum type="arabicPeriod"/>
            </a:pPr>
            <a:r>
              <a:rPr lang="fr-FR" sz="1100" dirty="0">
                <a:solidFill>
                  <a:srgbClr val="9F9F9F"/>
                </a:solidFill>
                <a:latin typeface="+mj-lt"/>
              </a:rPr>
              <a:t>Assurance</a:t>
            </a:r>
          </a:p>
          <a:p>
            <a:pPr marL="156716" indent="-156716">
              <a:buFont typeface="+mj-lt"/>
              <a:buAutoNum type="arabicPeriod"/>
            </a:pPr>
            <a:r>
              <a:rPr lang="fr-FR" sz="1100" dirty="0">
                <a:solidFill>
                  <a:srgbClr val="9F9F9F"/>
                </a:solidFill>
                <a:latin typeface="+mj-lt"/>
              </a:rPr>
              <a:t>Budget</a:t>
            </a:r>
          </a:p>
          <a:p>
            <a:pPr marL="156716" indent="-156716">
              <a:buFont typeface="+mj-lt"/>
              <a:buAutoNum type="arabicPeriod"/>
            </a:pPr>
            <a:r>
              <a:rPr lang="fr-FR" sz="1100" dirty="0">
                <a:solidFill>
                  <a:srgbClr val="9F9F9F"/>
                </a:solidFill>
                <a:latin typeface="+mj-lt"/>
              </a:rPr>
              <a:t>Partenariat et intégration dans l’écosystème</a:t>
            </a:r>
          </a:p>
        </p:txBody>
      </p:sp>
      <p:sp>
        <p:nvSpPr>
          <p:cNvPr id="13" name="ZoneTexte 12">
            <a:extLst>
              <a:ext uri="{FF2B5EF4-FFF2-40B4-BE49-F238E27FC236}">
                <a16:creationId xmlns:a16="http://schemas.microsoft.com/office/drawing/2014/main" id="{D383E3E7-7289-7AA9-CA2F-7B5307BE203E}"/>
              </a:ext>
            </a:extLst>
          </p:cNvPr>
          <p:cNvSpPr txBox="1"/>
          <p:nvPr/>
        </p:nvSpPr>
        <p:spPr>
          <a:xfrm>
            <a:off x="3182849" y="6855673"/>
            <a:ext cx="3207719" cy="307777"/>
          </a:xfrm>
          <a:prstGeom prst="rect">
            <a:avLst/>
          </a:prstGeom>
          <a:noFill/>
          <a:ln>
            <a:solidFill>
              <a:srgbClr val="009BAF"/>
            </a:solidFill>
          </a:ln>
        </p:spPr>
        <p:txBody>
          <a:bodyPr wrap="square">
            <a:spAutoFit/>
          </a:bodyPr>
          <a:lstStyle/>
          <a:p>
            <a:r>
              <a:rPr lang="fr-FR" sz="1400" dirty="0">
                <a:solidFill>
                  <a:srgbClr val="009BAF"/>
                </a:solidFill>
                <a:latin typeface="+mj-lt"/>
              </a:rPr>
              <a:t>A venir Partie IV - Expérimentations</a:t>
            </a:r>
          </a:p>
        </p:txBody>
      </p:sp>
      <p:sp>
        <p:nvSpPr>
          <p:cNvPr id="14" name="ZoneTexte 13">
            <a:extLst>
              <a:ext uri="{FF2B5EF4-FFF2-40B4-BE49-F238E27FC236}">
                <a16:creationId xmlns:a16="http://schemas.microsoft.com/office/drawing/2014/main" id="{2E7AF6D4-C601-2D7B-BF79-03CD8DB3044B}"/>
              </a:ext>
            </a:extLst>
          </p:cNvPr>
          <p:cNvSpPr txBox="1"/>
          <p:nvPr/>
        </p:nvSpPr>
        <p:spPr>
          <a:xfrm>
            <a:off x="3587132" y="7345240"/>
            <a:ext cx="3044674" cy="1954381"/>
          </a:xfrm>
          <a:prstGeom prst="rect">
            <a:avLst/>
          </a:prstGeom>
          <a:noFill/>
        </p:spPr>
        <p:txBody>
          <a:bodyPr wrap="square" rtlCol="0">
            <a:spAutoFit/>
          </a:bodyPr>
          <a:lstStyle/>
          <a:p>
            <a:pPr marL="228600" indent="-228600" algn="just">
              <a:buFont typeface="+mj-lt"/>
              <a:buAutoNum type="arabicPeriod"/>
            </a:pPr>
            <a:r>
              <a:rPr lang="fr-FR" sz="1100" kern="1200" dirty="0">
                <a:solidFill>
                  <a:srgbClr val="009BAF"/>
                </a:solidFill>
                <a:effectLst/>
                <a:latin typeface="Calibri Light" panose="020F0302020204030204" pitchFamily="34" charset="0"/>
                <a:ea typeface="Calibri" panose="020F0502020204030204" pitchFamily="34" charset="0"/>
                <a:cs typeface="Times New Roman" panose="02020603050405020304" pitchFamily="18" charset="0"/>
              </a:rPr>
              <a:t>Création d’un centre SNP couvrant le bassin de population d’une agglomération en lien avec l’hôpital de proximité</a:t>
            </a:r>
          </a:p>
          <a:p>
            <a:pPr marL="228600" indent="-228600" algn="just">
              <a:buFont typeface="+mj-lt"/>
              <a:buAutoNum type="arabicPeriod"/>
            </a:pPr>
            <a:r>
              <a:rPr lang="fr-FR" sz="1100" kern="1200" dirty="0">
                <a:solidFill>
                  <a:srgbClr val="009BAF"/>
                </a:solidFill>
                <a:effectLst/>
                <a:latin typeface="Calibri Light" panose="020F0302020204030204" pitchFamily="34" charset="0"/>
                <a:ea typeface="Calibri" panose="020F0502020204030204" pitchFamily="34" charset="0"/>
                <a:cs typeface="Times New Roman" panose="02020603050405020304" pitchFamily="18" charset="0"/>
              </a:rPr>
              <a:t>Création de plusieurs centres de SNP sur un département avec une démographie médicale en forte tension</a:t>
            </a:r>
          </a:p>
          <a:p>
            <a:pPr marL="228600" indent="-228600" algn="just">
              <a:buFont typeface="+mj-lt"/>
              <a:buAutoNum type="arabicPeriod"/>
            </a:pPr>
            <a:r>
              <a:rPr lang="fr-FR" sz="1100" kern="1200" dirty="0">
                <a:solidFill>
                  <a:srgbClr val="009BAF"/>
                </a:solidFill>
                <a:effectLst/>
                <a:latin typeface="Calibri Light" panose="020F0302020204030204" pitchFamily="34" charset="0"/>
                <a:ea typeface="Calibri" panose="020F0502020204030204" pitchFamily="34" charset="0"/>
                <a:cs typeface="Times New Roman" panose="02020603050405020304" pitchFamily="18" charset="0"/>
              </a:rPr>
              <a:t>Organisation de la réponse à la demande de SNP par les médecins de la CPTS sans création d’un centre dédié</a:t>
            </a:r>
            <a:endParaRPr lang="fr-FR" sz="1100" dirty="0">
              <a:solidFill>
                <a:srgbClr val="009BAF"/>
              </a:solidFill>
              <a:effectLst/>
              <a:latin typeface="Calibri Light" panose="020F0302020204030204" pitchFamily="34" charset="0"/>
              <a:ea typeface="Calibri" panose="020F0502020204030204" pitchFamily="34" charset="0"/>
              <a:cs typeface="Calibri Light" panose="020F0302020204030204" pitchFamily="34" charset="0"/>
            </a:endParaRPr>
          </a:p>
          <a:p>
            <a:pPr marL="171450" indent="-171450" algn="just">
              <a:buFont typeface="Arial" panose="020B0604020202020204" pitchFamily="34" charset="0"/>
              <a:buChar char="•"/>
            </a:pPr>
            <a:endParaRPr lang="fr-FR" sz="1100" kern="1200" dirty="0">
              <a:solidFill>
                <a:srgbClr val="009BAF"/>
              </a:solidFill>
              <a:effectLst/>
              <a:latin typeface="Calibri Light" panose="020F0302020204030204" pitchFamily="34" charset="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endParaRPr lang="fr-FR" sz="1100" dirty="0">
              <a:solidFill>
                <a:srgbClr val="009BAF"/>
              </a:solidFill>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20" name="ZoneTexte 19">
            <a:extLst>
              <a:ext uri="{FF2B5EF4-FFF2-40B4-BE49-F238E27FC236}">
                <a16:creationId xmlns:a16="http://schemas.microsoft.com/office/drawing/2014/main" id="{643EB791-C684-36CF-39FE-72D12CB6E110}"/>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21" name="Espace réservé du numéro de diapositive 34">
            <a:extLst>
              <a:ext uri="{FF2B5EF4-FFF2-40B4-BE49-F238E27FC236}">
                <a16:creationId xmlns:a16="http://schemas.microsoft.com/office/drawing/2014/main" id="{2D7A48F3-3876-4BDA-A014-DA5B27CD89B4}"/>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5</a:t>
            </a:fld>
            <a:endParaRPr lang="fr-FR">
              <a:solidFill>
                <a:schemeClr val="bg1"/>
              </a:solidFill>
            </a:endParaRPr>
          </a:p>
        </p:txBody>
      </p:sp>
    </p:spTree>
    <p:extLst>
      <p:ext uri="{BB962C8B-B14F-4D97-AF65-F5344CB8AC3E}">
        <p14:creationId xmlns:p14="http://schemas.microsoft.com/office/powerpoint/2010/main" val="3689665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llipse 25">
            <a:extLst>
              <a:ext uri="{FF2B5EF4-FFF2-40B4-BE49-F238E27FC236}">
                <a16:creationId xmlns:a16="http://schemas.microsoft.com/office/drawing/2014/main" id="{BCD42BB1-B333-18DE-7DF3-29F28612757E}"/>
              </a:ext>
            </a:extLst>
          </p:cNvPr>
          <p:cNvSpPr/>
          <p:nvPr/>
        </p:nvSpPr>
        <p:spPr>
          <a:xfrm>
            <a:off x="1319054" y="6052222"/>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27" name="Ellipse 26">
            <a:extLst>
              <a:ext uri="{FF2B5EF4-FFF2-40B4-BE49-F238E27FC236}">
                <a16:creationId xmlns:a16="http://schemas.microsoft.com/office/drawing/2014/main" id="{A28FF8C9-2254-5D7A-9643-7728FD572617}"/>
              </a:ext>
            </a:extLst>
          </p:cNvPr>
          <p:cNvSpPr/>
          <p:nvPr/>
        </p:nvSpPr>
        <p:spPr>
          <a:xfrm>
            <a:off x="3067680" y="6725497"/>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28" name="Ellipse 27">
            <a:extLst>
              <a:ext uri="{FF2B5EF4-FFF2-40B4-BE49-F238E27FC236}">
                <a16:creationId xmlns:a16="http://schemas.microsoft.com/office/drawing/2014/main" id="{8D9F6B98-8AB8-88FD-6FFC-74639BD9D1F1}"/>
              </a:ext>
            </a:extLst>
          </p:cNvPr>
          <p:cNvSpPr/>
          <p:nvPr/>
        </p:nvSpPr>
        <p:spPr>
          <a:xfrm>
            <a:off x="4503725" y="6390698"/>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25" name="Ellipse 24">
            <a:extLst>
              <a:ext uri="{FF2B5EF4-FFF2-40B4-BE49-F238E27FC236}">
                <a16:creationId xmlns:a16="http://schemas.microsoft.com/office/drawing/2014/main" id="{093BDE51-D0B6-1E85-2DD1-19EE566DAAE4}"/>
              </a:ext>
            </a:extLst>
          </p:cNvPr>
          <p:cNvSpPr/>
          <p:nvPr/>
        </p:nvSpPr>
        <p:spPr>
          <a:xfrm>
            <a:off x="2911094" y="3407271"/>
            <a:ext cx="540000" cy="54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4" name="Ellipse 3">
            <a:extLst>
              <a:ext uri="{FF2B5EF4-FFF2-40B4-BE49-F238E27FC236}">
                <a16:creationId xmlns:a16="http://schemas.microsoft.com/office/drawing/2014/main" id="{BDDBE281-BB3D-4D6C-2EAC-D4830056F326}"/>
              </a:ext>
            </a:extLst>
          </p:cNvPr>
          <p:cNvSpPr/>
          <p:nvPr/>
        </p:nvSpPr>
        <p:spPr>
          <a:xfrm>
            <a:off x="2365105" y="1374578"/>
            <a:ext cx="1836000" cy="1836000"/>
          </a:xfrm>
          <a:prstGeom prst="ellipse">
            <a:avLst/>
          </a:prstGeom>
          <a:solidFill>
            <a:schemeClr val="bg1">
              <a:lumMod val="95000"/>
            </a:schemeClr>
          </a:solidFill>
          <a:ln>
            <a:solidFill>
              <a:srgbClr val="009BAF"/>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r>
              <a:rPr lang="fr-FR" sz="16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Cadre général &amp; Préconisations</a:t>
            </a:r>
            <a:endParaRPr lang="fr-FR" sz="105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Ellipse 4">
            <a:extLst>
              <a:ext uri="{FF2B5EF4-FFF2-40B4-BE49-F238E27FC236}">
                <a16:creationId xmlns:a16="http://schemas.microsoft.com/office/drawing/2014/main" id="{77F0E4DB-FAD3-D6E5-CB1E-2B00EDE8F830}"/>
              </a:ext>
            </a:extLst>
          </p:cNvPr>
          <p:cNvSpPr/>
          <p:nvPr/>
        </p:nvSpPr>
        <p:spPr>
          <a:xfrm>
            <a:off x="2365105" y="4156885"/>
            <a:ext cx="1836000" cy="1836000"/>
          </a:xfrm>
          <a:prstGeom prst="ellipse">
            <a:avLst/>
          </a:prstGeom>
          <a:solidFill>
            <a:schemeClr val="bg1">
              <a:lumMod val="95000"/>
            </a:schemeClr>
          </a:solidFill>
          <a:ln>
            <a:solidFill>
              <a:srgbClr val="009BAF"/>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fr-FR" sz="16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Déclinaisons opérationnelles</a:t>
            </a:r>
            <a:endParaRPr lang="fr-FR" sz="105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6" name="Ellipse 5">
            <a:extLst>
              <a:ext uri="{FF2B5EF4-FFF2-40B4-BE49-F238E27FC236}">
                <a16:creationId xmlns:a16="http://schemas.microsoft.com/office/drawing/2014/main" id="{9D217D41-C94A-28F7-2D96-A51D72BAB8EA}"/>
              </a:ext>
            </a:extLst>
          </p:cNvPr>
          <p:cNvSpPr/>
          <p:nvPr/>
        </p:nvSpPr>
        <p:spPr>
          <a:xfrm>
            <a:off x="259715" y="6305553"/>
            <a:ext cx="1584000" cy="1584000"/>
          </a:xfrm>
          <a:prstGeom prst="ellipse">
            <a:avLst/>
          </a:prstGeom>
          <a:solidFill>
            <a:schemeClr val="bg1">
              <a:lumMod val="95000"/>
            </a:schemeClr>
          </a:solidFill>
          <a:ln>
            <a:solidFill>
              <a:srgbClr val="6A6A6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50" b="1" kern="1200">
                <a:solidFill>
                  <a:srgbClr val="6A6A6A"/>
                </a:solidFill>
                <a:effectLst/>
                <a:latin typeface="Calibri Light" panose="020F0302020204030204" pitchFamily="34" charset="0"/>
                <a:ea typeface="Calibri" panose="020F0502020204030204" pitchFamily="34" charset="0"/>
                <a:cs typeface="Times New Roman" panose="02020603050405020304" pitchFamily="18" charset="0"/>
              </a:rPr>
              <a:t>Expérimentation 1</a:t>
            </a:r>
            <a:endParaRPr lang="fr-FR" sz="1050">
              <a:solidFill>
                <a:srgbClr val="6A6A6A"/>
              </a:solidFill>
              <a:effectLst/>
              <a:latin typeface="Calibri Light" panose="020F0302020204030204" pitchFamily="34" charset="0"/>
              <a:ea typeface="Calibri" panose="020F0502020204030204" pitchFamily="34" charset="0"/>
              <a:cs typeface="Calibri Light" panose="020F0302020204030204" pitchFamily="34" charset="0"/>
            </a:endParaRPr>
          </a:p>
          <a:p>
            <a:pPr algn="ctr"/>
            <a:r>
              <a:rPr lang="fr-FR" sz="1200" kern="1200">
                <a:solidFill>
                  <a:srgbClr val="6A6A6A"/>
                </a:solidFill>
                <a:effectLst/>
                <a:latin typeface="Calibri Light" panose="020F0302020204030204" pitchFamily="34" charset="0"/>
                <a:ea typeface="Calibri" panose="020F0502020204030204" pitchFamily="34" charset="0"/>
                <a:cs typeface="Times New Roman" panose="02020603050405020304" pitchFamily="18" charset="0"/>
              </a:rPr>
              <a:t>Approche urbaine</a:t>
            </a:r>
            <a:endParaRPr lang="fr-FR" sz="1050">
              <a:solidFill>
                <a:srgbClr val="6A6A6A"/>
              </a:solidFill>
              <a:effectLst/>
              <a:latin typeface="Calibri Light" panose="020F0302020204030204" pitchFamily="34" charset="0"/>
              <a:ea typeface="Calibri" panose="020F0502020204030204" pitchFamily="34" charset="0"/>
              <a:cs typeface="Calibri Light" panose="020F0302020204030204" pitchFamily="34" charset="0"/>
            </a:endParaRPr>
          </a:p>
          <a:p>
            <a:pPr algn="ctr"/>
            <a:r>
              <a:rPr lang="fr-FR" sz="1200" kern="1200">
                <a:solidFill>
                  <a:srgbClr val="6A6A6A"/>
                </a:solidFill>
                <a:effectLst/>
                <a:latin typeface="Calibri Light" panose="020F0302020204030204" pitchFamily="34" charset="0"/>
                <a:ea typeface="Calibri" panose="020F0502020204030204" pitchFamily="34" charset="0"/>
                <a:cs typeface="Times New Roman" panose="02020603050405020304" pitchFamily="18" charset="0"/>
              </a:rPr>
              <a:t>QPV / lien ville hôpital</a:t>
            </a:r>
            <a:endParaRPr lang="fr-FR" sz="1050">
              <a:solidFill>
                <a:srgbClr val="6A6A6A"/>
              </a:solidFill>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7" name="Ellipse 6">
            <a:extLst>
              <a:ext uri="{FF2B5EF4-FFF2-40B4-BE49-F238E27FC236}">
                <a16:creationId xmlns:a16="http://schemas.microsoft.com/office/drawing/2014/main" id="{459EC67C-55B4-2A7E-03B2-1A2333E26A48}"/>
              </a:ext>
            </a:extLst>
          </p:cNvPr>
          <p:cNvSpPr/>
          <p:nvPr/>
        </p:nvSpPr>
        <p:spPr>
          <a:xfrm>
            <a:off x="2491105" y="7007228"/>
            <a:ext cx="1584000" cy="1584000"/>
          </a:xfrm>
          <a:prstGeom prst="ellipse">
            <a:avLst/>
          </a:prstGeom>
          <a:solidFill>
            <a:schemeClr val="bg1">
              <a:lumMod val="95000"/>
            </a:schemeClr>
          </a:solidFill>
          <a:ln>
            <a:solidFill>
              <a:srgbClr val="6A6A6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50" b="1" kern="1200">
                <a:solidFill>
                  <a:srgbClr val="6A6A6A"/>
                </a:solidFill>
                <a:effectLst/>
                <a:latin typeface="Calibri Light" panose="020F0302020204030204" pitchFamily="34" charset="0"/>
                <a:ea typeface="Calibri" panose="020F0502020204030204" pitchFamily="34" charset="0"/>
                <a:cs typeface="Times New Roman" panose="02020603050405020304" pitchFamily="18" charset="0"/>
              </a:rPr>
              <a:t>Expérimentation 2</a:t>
            </a:r>
            <a:endParaRPr lang="fr-FR" sz="1050">
              <a:solidFill>
                <a:srgbClr val="6A6A6A"/>
              </a:solidFill>
              <a:effectLst/>
              <a:latin typeface="Calibri Light" panose="020F0302020204030204" pitchFamily="34" charset="0"/>
              <a:ea typeface="Calibri" panose="020F0502020204030204" pitchFamily="34" charset="0"/>
              <a:cs typeface="Calibri Light" panose="020F0302020204030204" pitchFamily="34" charset="0"/>
            </a:endParaRPr>
          </a:p>
          <a:p>
            <a:pPr algn="ctr"/>
            <a:r>
              <a:rPr lang="fr-FR" sz="1200" kern="1200">
                <a:solidFill>
                  <a:srgbClr val="6A6A6A"/>
                </a:solidFill>
                <a:effectLst/>
                <a:latin typeface="Calibri Light" panose="020F0302020204030204" pitchFamily="34" charset="0"/>
                <a:ea typeface="Calibri" panose="020F0502020204030204" pitchFamily="34" charset="0"/>
                <a:cs typeface="Times New Roman" panose="02020603050405020304" pitchFamily="18" charset="0"/>
              </a:rPr>
              <a:t>Approche semi-rurale / échelle départementale</a:t>
            </a:r>
            <a:endParaRPr lang="fr-FR" sz="1050">
              <a:solidFill>
                <a:srgbClr val="6A6A6A"/>
              </a:solidFill>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8" name="Ellipse 7">
            <a:extLst>
              <a:ext uri="{FF2B5EF4-FFF2-40B4-BE49-F238E27FC236}">
                <a16:creationId xmlns:a16="http://schemas.microsoft.com/office/drawing/2014/main" id="{4B5245AF-218F-5D8F-6ED8-40EAF3D3E417}"/>
              </a:ext>
            </a:extLst>
          </p:cNvPr>
          <p:cNvSpPr/>
          <p:nvPr/>
        </p:nvSpPr>
        <p:spPr>
          <a:xfrm>
            <a:off x="4759960" y="6440173"/>
            <a:ext cx="1584000" cy="1584000"/>
          </a:xfrm>
          <a:prstGeom prst="ellipse">
            <a:avLst/>
          </a:prstGeom>
          <a:solidFill>
            <a:schemeClr val="bg1">
              <a:lumMod val="95000"/>
            </a:schemeClr>
          </a:solidFill>
          <a:ln>
            <a:solidFill>
              <a:srgbClr val="6A6A6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50" b="1" kern="1200" dirty="0">
                <a:solidFill>
                  <a:srgbClr val="6A6A6A"/>
                </a:solidFill>
                <a:effectLst/>
                <a:latin typeface="Calibri Light" panose="020F0302020204030204" pitchFamily="34" charset="0"/>
                <a:ea typeface="Calibri" panose="020F0502020204030204" pitchFamily="34" charset="0"/>
                <a:cs typeface="Times New Roman" panose="02020603050405020304" pitchFamily="18" charset="0"/>
              </a:rPr>
              <a:t>Expérimentation 3</a:t>
            </a:r>
            <a:endParaRPr lang="fr-FR" sz="1050" dirty="0">
              <a:solidFill>
                <a:srgbClr val="6A6A6A"/>
              </a:solidFill>
              <a:effectLst/>
              <a:latin typeface="Calibri Light" panose="020F0302020204030204" pitchFamily="34" charset="0"/>
              <a:ea typeface="Calibri" panose="020F0502020204030204" pitchFamily="34" charset="0"/>
              <a:cs typeface="Calibri Light" panose="020F0302020204030204" pitchFamily="34" charset="0"/>
            </a:endParaRPr>
          </a:p>
          <a:p>
            <a:pPr algn="ctr"/>
            <a:r>
              <a:rPr lang="fr-FR" sz="1200" kern="1200" dirty="0">
                <a:solidFill>
                  <a:srgbClr val="6A6A6A"/>
                </a:solidFill>
                <a:effectLst/>
                <a:latin typeface="Calibri Light" panose="020F0302020204030204" pitchFamily="34" charset="0"/>
                <a:ea typeface="Calibri" panose="020F0502020204030204" pitchFamily="34" charset="0"/>
                <a:cs typeface="Times New Roman" panose="02020603050405020304" pitchFamily="18" charset="0"/>
              </a:rPr>
              <a:t>Approche populationnelle CPTS</a:t>
            </a:r>
            <a:endParaRPr lang="fr-FR" sz="1050" dirty="0">
              <a:solidFill>
                <a:srgbClr val="6A6A6A"/>
              </a:solidFill>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9" name="ZoneTexte 30">
            <a:extLst>
              <a:ext uri="{FF2B5EF4-FFF2-40B4-BE49-F238E27FC236}">
                <a16:creationId xmlns:a16="http://schemas.microsoft.com/office/drawing/2014/main" id="{F143846A-1EE4-7920-CCCD-97866D320960}"/>
              </a:ext>
            </a:extLst>
          </p:cNvPr>
          <p:cNvSpPr txBox="1"/>
          <p:nvPr/>
        </p:nvSpPr>
        <p:spPr>
          <a:xfrm>
            <a:off x="4401820" y="1326668"/>
            <a:ext cx="2352040" cy="1631216"/>
          </a:xfrm>
          <a:prstGeom prst="rect">
            <a:avLst/>
          </a:prstGeom>
          <a:noFill/>
        </p:spPr>
        <p:txBody>
          <a:bodyPr wrap="square" rtlCol="0">
            <a:spAutoFit/>
          </a:bodyPr>
          <a:lstStyle/>
          <a:p>
            <a:r>
              <a:rPr lang="fr-FR" sz="1000" b="1"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Cadre général</a:t>
            </a:r>
            <a:endParaRPr lang="fr-FR" sz="1100" dirty="0">
              <a:effectLst/>
              <a:latin typeface="Calibri Light" panose="020F0302020204030204" pitchFamily="34" charset="0"/>
              <a:ea typeface="Calibri" panose="020F0502020204030204" pitchFamily="34" charset="0"/>
              <a:cs typeface="Calibri Light" panose="020F0302020204030204" pitchFamily="34" charset="0"/>
            </a:endParaRPr>
          </a:p>
          <a:p>
            <a:r>
              <a:rPr lang="fr-FR" sz="10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Définition des SNP</a:t>
            </a:r>
            <a:endParaRPr lang="fr-FR" sz="1100" dirty="0">
              <a:effectLst/>
              <a:latin typeface="Calibri Light" panose="020F0302020204030204" pitchFamily="34" charset="0"/>
              <a:ea typeface="Calibri" panose="020F0502020204030204" pitchFamily="34" charset="0"/>
              <a:cs typeface="Calibri Light" panose="020F0302020204030204" pitchFamily="34" charset="0"/>
            </a:endParaRPr>
          </a:p>
          <a:p>
            <a:r>
              <a:rPr lang="fr-FR" sz="10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Caractéristiques de la consommation </a:t>
            </a:r>
            <a:r>
              <a:rPr lang="fr-FR" sz="1000" dirty="0" err="1">
                <a:solidFill>
                  <a:srgbClr val="000000"/>
                </a:solidFill>
                <a:latin typeface="Calibri Light" panose="020F0302020204030204" pitchFamily="34" charset="0"/>
                <a:ea typeface="Calibri" panose="020F0502020204030204" pitchFamily="34" charset="0"/>
                <a:cs typeface="Times New Roman" panose="02020603050405020304" pitchFamily="18" charset="0"/>
              </a:rPr>
              <a:t>L</a:t>
            </a:r>
            <a:r>
              <a:rPr lang="fr-FR" sz="1000" kern="1200"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len</a:t>
            </a:r>
            <a:r>
              <a:rPr lang="fr-FR" sz="10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ville/hôpital et </a:t>
            </a:r>
            <a:r>
              <a:rPr lang="fr-FR" sz="1000"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a</a:t>
            </a:r>
            <a:r>
              <a:rPr lang="fr-FR" sz="10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rticulation avec le SAS</a:t>
            </a:r>
            <a:endParaRPr lang="fr-FR" sz="1100" dirty="0">
              <a:effectLst/>
              <a:latin typeface="Calibri Light" panose="020F0302020204030204" pitchFamily="34" charset="0"/>
              <a:ea typeface="Calibri" panose="020F0502020204030204" pitchFamily="34" charset="0"/>
              <a:cs typeface="Calibri Light" panose="020F0302020204030204" pitchFamily="34" charset="0"/>
            </a:endParaRPr>
          </a:p>
          <a:p>
            <a:r>
              <a:rPr lang="fr-FR" sz="10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Cadre règlementaire des CPTS</a:t>
            </a:r>
            <a:endParaRPr lang="fr-FR" sz="1100" dirty="0">
              <a:effectLst/>
              <a:latin typeface="Calibri Light" panose="020F0302020204030204" pitchFamily="34" charset="0"/>
              <a:ea typeface="Calibri" panose="020F0502020204030204" pitchFamily="34" charset="0"/>
              <a:cs typeface="Calibri Light" panose="020F0302020204030204" pitchFamily="34" charset="0"/>
            </a:endParaRPr>
          </a:p>
          <a:p>
            <a:r>
              <a:rPr lang="fr-FR" sz="10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La place du numérique</a:t>
            </a:r>
          </a:p>
          <a:p>
            <a:endParaRPr lang="fr-FR" sz="1000"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r>
              <a:rPr lang="fr-FR" sz="1000" b="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Etat des lieux et évaluation des besoins </a:t>
            </a:r>
            <a:endParaRPr lang="fr-FR" sz="1100" b="1" dirty="0">
              <a:effectLst/>
              <a:latin typeface="Calibri Light" panose="020F0302020204030204" pitchFamily="34" charset="0"/>
              <a:ea typeface="Calibri" panose="020F0502020204030204" pitchFamily="34" charset="0"/>
              <a:cs typeface="Calibri Light" panose="020F0302020204030204" pitchFamily="34" charset="0"/>
            </a:endParaRPr>
          </a:p>
          <a:p>
            <a:r>
              <a:rPr lang="fr-FR" sz="10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fr-FR" sz="1100" dirty="0">
              <a:effectLst/>
              <a:latin typeface="Calibri Light" panose="020F0302020204030204" pitchFamily="34" charset="0"/>
              <a:ea typeface="Calibri" panose="020F0502020204030204" pitchFamily="34" charset="0"/>
              <a:cs typeface="Calibri Light" panose="020F0302020204030204" pitchFamily="34" charset="0"/>
            </a:endParaRPr>
          </a:p>
          <a:p>
            <a:r>
              <a:rPr lang="fr-FR" sz="1000" b="1"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Orientations et préconisations stratégiques</a:t>
            </a:r>
            <a:endParaRPr lang="fr-FR" sz="11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10" name="ZoneTexte 36">
            <a:extLst>
              <a:ext uri="{FF2B5EF4-FFF2-40B4-BE49-F238E27FC236}">
                <a16:creationId xmlns:a16="http://schemas.microsoft.com/office/drawing/2014/main" id="{8CD40F88-32E4-5C20-217F-29D0E05FA02E}"/>
              </a:ext>
            </a:extLst>
          </p:cNvPr>
          <p:cNvSpPr txBox="1"/>
          <p:nvPr/>
        </p:nvSpPr>
        <p:spPr>
          <a:xfrm>
            <a:off x="4567238" y="4139784"/>
            <a:ext cx="2290762" cy="1677382"/>
          </a:xfrm>
          <a:prstGeom prst="rect">
            <a:avLst/>
          </a:prstGeom>
          <a:noFill/>
        </p:spPr>
        <p:txBody>
          <a:bodyPr wrap="square" rtlCol="0">
            <a:spAutoFit/>
          </a:bodyPr>
          <a:lstStyle/>
          <a:p>
            <a:r>
              <a:rPr lang="fr-FR" sz="1000" b="1"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Approche méthodologique pour construire une offre de réponse à la demande de SNP</a:t>
            </a:r>
            <a:endParaRPr lang="fr-FR" sz="1100" dirty="0">
              <a:effectLst/>
              <a:latin typeface="Calibri Light" panose="020F0302020204030204" pitchFamily="34" charset="0"/>
              <a:ea typeface="Calibri" panose="020F0502020204030204" pitchFamily="34" charset="0"/>
              <a:cs typeface="Calibri Light" panose="020F0302020204030204" pitchFamily="34" charset="0"/>
            </a:endParaRPr>
          </a:p>
          <a:p>
            <a:r>
              <a:rPr lang="fr-FR" sz="1100" b="1"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fr-FR" sz="1100" dirty="0">
              <a:effectLst/>
              <a:latin typeface="Calibri Light" panose="020F0302020204030204" pitchFamily="34" charset="0"/>
              <a:ea typeface="Calibri" panose="020F0502020204030204" pitchFamily="34" charset="0"/>
              <a:cs typeface="Calibri Light" panose="020F0302020204030204" pitchFamily="34" charset="0"/>
            </a:endParaRPr>
          </a:p>
          <a:p>
            <a:r>
              <a:rPr lang="fr-FR" sz="1000" b="1"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Déclinaisons thématiques : </a:t>
            </a:r>
            <a:endParaRPr lang="fr-FR" sz="1100" b="1" dirty="0">
              <a:latin typeface="Calibri Light" panose="020F0302020204030204" pitchFamily="34" charset="0"/>
              <a:ea typeface="Calibri" panose="020F0502020204030204" pitchFamily="34" charset="0"/>
              <a:cs typeface="Calibri Light" panose="020F0302020204030204" pitchFamily="34" charset="0"/>
            </a:endParaRPr>
          </a:p>
          <a:p>
            <a:r>
              <a:rPr lang="fr-FR" sz="10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Lieux / Locaux, Structure juridique</a:t>
            </a:r>
            <a:r>
              <a:rPr lang="fr-FR" sz="1100" dirty="0">
                <a:latin typeface="Calibri Light" panose="020F0302020204030204" pitchFamily="34" charset="0"/>
                <a:ea typeface="Calibri" panose="020F0502020204030204" pitchFamily="34" charset="0"/>
                <a:cs typeface="Calibri Light" panose="020F0302020204030204" pitchFamily="34" charset="0"/>
              </a:rPr>
              <a:t>, R</a:t>
            </a:r>
            <a:r>
              <a:rPr lang="fr-FR" sz="10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essources humaines</a:t>
            </a:r>
            <a:r>
              <a:rPr lang="fr-FR" sz="1100" dirty="0">
                <a:latin typeface="Calibri Light" panose="020F0302020204030204" pitchFamily="34" charset="0"/>
                <a:ea typeface="Calibri" panose="020F0502020204030204" pitchFamily="34" charset="0"/>
                <a:cs typeface="Calibri Light" panose="020F0302020204030204" pitchFamily="34" charset="0"/>
              </a:rPr>
              <a:t>, </a:t>
            </a:r>
            <a:r>
              <a:rPr lang="fr-FR" sz="10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Ressources et plateaux techniques, Outils numériques, Assurance, Budget, Partenariat, Intégration dans l’écosystème…</a:t>
            </a:r>
            <a:endParaRPr lang="fr-FR" sz="11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11" name="ZoneTexte 10">
            <a:extLst>
              <a:ext uri="{FF2B5EF4-FFF2-40B4-BE49-F238E27FC236}">
                <a16:creationId xmlns:a16="http://schemas.microsoft.com/office/drawing/2014/main" id="{1EFE90E6-BE87-2CF2-7085-9E853C8BF9A1}"/>
              </a:ext>
            </a:extLst>
          </p:cNvPr>
          <p:cNvSpPr txBox="1"/>
          <p:nvPr/>
        </p:nvSpPr>
        <p:spPr>
          <a:xfrm>
            <a:off x="197157" y="8029069"/>
            <a:ext cx="1737360" cy="861774"/>
          </a:xfrm>
          <a:prstGeom prst="rect">
            <a:avLst/>
          </a:prstGeom>
          <a:noFill/>
        </p:spPr>
        <p:txBody>
          <a:bodyPr wrap="square" rtlCol="0">
            <a:spAutoFit/>
          </a:bodyPr>
          <a:lstStyle/>
          <a:p>
            <a:r>
              <a:rPr lang="fr-FR" sz="10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Création d’un centre SNP couvrant le bassin de population d’une agglomération en lien avec l’hôpital de proximité</a:t>
            </a:r>
            <a:endParaRPr lang="fr-FR" sz="11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12" name="ZoneTexte 24">
            <a:extLst>
              <a:ext uri="{FF2B5EF4-FFF2-40B4-BE49-F238E27FC236}">
                <a16:creationId xmlns:a16="http://schemas.microsoft.com/office/drawing/2014/main" id="{E5327185-0AA1-99F2-7B00-B3AB032EB054}"/>
              </a:ext>
            </a:extLst>
          </p:cNvPr>
          <p:cNvSpPr txBox="1"/>
          <p:nvPr/>
        </p:nvSpPr>
        <p:spPr>
          <a:xfrm>
            <a:off x="2182852" y="8737181"/>
            <a:ext cx="2245360" cy="553998"/>
          </a:xfrm>
          <a:prstGeom prst="rect">
            <a:avLst/>
          </a:prstGeom>
          <a:noFill/>
        </p:spPr>
        <p:txBody>
          <a:bodyPr wrap="square" rtlCol="0">
            <a:spAutoFit/>
          </a:bodyPr>
          <a:lstStyle/>
          <a:p>
            <a:r>
              <a:rPr lang="fr-FR" sz="10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Création de plusieurs centres de SNP sur un département avec une démographie médicale en forte tension</a:t>
            </a:r>
            <a:endParaRPr lang="fr-FR" sz="11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13" name="ZoneTexte 25">
            <a:extLst>
              <a:ext uri="{FF2B5EF4-FFF2-40B4-BE49-F238E27FC236}">
                <a16:creationId xmlns:a16="http://schemas.microsoft.com/office/drawing/2014/main" id="{C6EEB661-F99A-BF0B-0015-53094EC6492E}"/>
              </a:ext>
            </a:extLst>
          </p:cNvPr>
          <p:cNvSpPr txBox="1"/>
          <p:nvPr/>
        </p:nvSpPr>
        <p:spPr>
          <a:xfrm>
            <a:off x="5016500" y="8240565"/>
            <a:ext cx="1737360" cy="707886"/>
          </a:xfrm>
          <a:prstGeom prst="rect">
            <a:avLst/>
          </a:prstGeom>
          <a:noFill/>
        </p:spPr>
        <p:txBody>
          <a:bodyPr wrap="square" rtlCol="0">
            <a:spAutoFit/>
          </a:bodyPr>
          <a:lstStyle/>
          <a:p>
            <a:r>
              <a:rPr lang="fr-FR" sz="10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Organisation de la réponse à la demande de SNP par les médecins de la CPTS sans création d’un centre dédié.</a:t>
            </a:r>
            <a:endParaRPr lang="fr-FR" sz="1100" dirty="0">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14" name="Graphique 45" descr="Flèche : droite contour">
            <a:extLst>
              <a:ext uri="{FF2B5EF4-FFF2-40B4-BE49-F238E27FC236}">
                <a16:creationId xmlns:a16="http://schemas.microsoft.com/office/drawing/2014/main" id="{2B8BF84C-AB1A-BC22-9980-C2F30CCBFA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2883481" y="3394421"/>
            <a:ext cx="823704" cy="631825"/>
          </a:xfrm>
          <a:prstGeom prst="rect">
            <a:avLst/>
          </a:prstGeom>
        </p:spPr>
      </p:pic>
      <p:pic>
        <p:nvPicPr>
          <p:cNvPr id="15" name="Graphique 46" descr="Flèche : droite contour">
            <a:extLst>
              <a:ext uri="{FF2B5EF4-FFF2-40B4-BE49-F238E27FC236}">
                <a16:creationId xmlns:a16="http://schemas.microsoft.com/office/drawing/2014/main" id="{4E56C9A9-02B1-F55F-563A-920E9B09A4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2903126" y="6259880"/>
            <a:ext cx="804813" cy="631825"/>
          </a:xfrm>
          <a:prstGeom prst="rect">
            <a:avLst/>
          </a:prstGeom>
        </p:spPr>
      </p:pic>
      <p:pic>
        <p:nvPicPr>
          <p:cNvPr id="16" name="Graphique 47" descr="Flèche : droite contour">
            <a:extLst>
              <a:ext uri="{FF2B5EF4-FFF2-40B4-BE49-F238E27FC236}">
                <a16:creationId xmlns:a16="http://schemas.microsoft.com/office/drawing/2014/main" id="{B56020E3-8F98-7BFA-EB32-9F73DCF7B6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633715">
            <a:off x="1661890" y="5794695"/>
            <a:ext cx="763856" cy="631825"/>
          </a:xfrm>
          <a:prstGeom prst="rect">
            <a:avLst/>
          </a:prstGeom>
        </p:spPr>
      </p:pic>
      <p:pic>
        <p:nvPicPr>
          <p:cNvPr id="17" name="Graphique 48" descr="Flèche : droite contour">
            <a:extLst>
              <a:ext uri="{FF2B5EF4-FFF2-40B4-BE49-F238E27FC236}">
                <a16:creationId xmlns:a16="http://schemas.microsoft.com/office/drawing/2014/main" id="{C6A8AD1D-8C46-535B-03E8-9B961D551A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966285" flipH="1">
            <a:off x="3992102" y="6006310"/>
            <a:ext cx="819436" cy="631825"/>
          </a:xfrm>
          <a:prstGeom prst="rect">
            <a:avLst/>
          </a:prstGeom>
        </p:spPr>
      </p:pic>
      <p:sp>
        <p:nvSpPr>
          <p:cNvPr id="18" name="ZoneTexte 23">
            <a:extLst>
              <a:ext uri="{FF2B5EF4-FFF2-40B4-BE49-F238E27FC236}">
                <a16:creationId xmlns:a16="http://schemas.microsoft.com/office/drawing/2014/main" id="{F0BB384C-2050-55F8-4338-C207C6266258}"/>
              </a:ext>
            </a:extLst>
          </p:cNvPr>
          <p:cNvSpPr txBox="1"/>
          <p:nvPr/>
        </p:nvSpPr>
        <p:spPr>
          <a:xfrm>
            <a:off x="221830" y="5615027"/>
            <a:ext cx="1257300" cy="603250"/>
          </a:xfrm>
          <a:prstGeom prst="rect">
            <a:avLst/>
          </a:prstGeom>
          <a:noFill/>
          <a:ln>
            <a:noFill/>
          </a:ln>
        </p:spPr>
        <p:txBody>
          <a:bodyPr wrap="square" rtlCol="0">
            <a:spAutoFit/>
          </a:bodyPr>
          <a:lstStyle/>
          <a:p>
            <a:r>
              <a:rPr lang="fr-FR" sz="1100" kern="1200" dirty="0">
                <a:solidFill>
                  <a:srgbClr val="009BAF"/>
                </a:solidFill>
                <a:effectLst/>
                <a:latin typeface="Calibri Light" panose="020F0302020204030204" pitchFamily="34" charset="0"/>
                <a:ea typeface="Calibri" panose="020F0502020204030204" pitchFamily="34" charset="0"/>
                <a:cs typeface="Times New Roman" panose="02020603050405020304" pitchFamily="18" charset="0"/>
              </a:rPr>
              <a:t>Communauté d’agglomération de Nîmes </a:t>
            </a:r>
            <a:endParaRPr lang="fr-FR" sz="11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19" name="ZoneTexte 26">
            <a:extLst>
              <a:ext uri="{FF2B5EF4-FFF2-40B4-BE49-F238E27FC236}">
                <a16:creationId xmlns:a16="http://schemas.microsoft.com/office/drawing/2014/main" id="{C1B5BFEA-F6D7-DFEA-6F09-0EF4357CE613}"/>
              </a:ext>
            </a:extLst>
          </p:cNvPr>
          <p:cNvSpPr txBox="1"/>
          <p:nvPr/>
        </p:nvSpPr>
        <p:spPr>
          <a:xfrm>
            <a:off x="2039620" y="6753758"/>
            <a:ext cx="977900" cy="419100"/>
          </a:xfrm>
          <a:prstGeom prst="rect">
            <a:avLst/>
          </a:prstGeom>
          <a:noFill/>
          <a:ln>
            <a:noFill/>
          </a:ln>
        </p:spPr>
        <p:txBody>
          <a:bodyPr wrap="square" rtlCol="0">
            <a:noAutofit/>
          </a:bodyPr>
          <a:lstStyle/>
          <a:p>
            <a:r>
              <a:rPr lang="fr-FR" sz="1100" kern="1200" dirty="0">
                <a:solidFill>
                  <a:srgbClr val="009BAF"/>
                </a:solidFill>
                <a:effectLst/>
                <a:latin typeface="Calibri Light" panose="020F0302020204030204" pitchFamily="34" charset="0"/>
                <a:ea typeface="Calibri" panose="020F0502020204030204" pitchFamily="34" charset="0"/>
                <a:cs typeface="Times New Roman" panose="02020603050405020304" pitchFamily="18" charset="0"/>
              </a:rPr>
              <a:t>Département de l’Aude </a:t>
            </a:r>
            <a:endParaRPr lang="fr-FR" sz="11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20" name="ZoneTexte 27">
            <a:extLst>
              <a:ext uri="{FF2B5EF4-FFF2-40B4-BE49-F238E27FC236}">
                <a16:creationId xmlns:a16="http://schemas.microsoft.com/office/drawing/2014/main" id="{4BCB0C6C-4051-72D4-0C1C-414D19D9AB50}"/>
              </a:ext>
            </a:extLst>
          </p:cNvPr>
          <p:cNvSpPr txBox="1"/>
          <p:nvPr/>
        </p:nvSpPr>
        <p:spPr>
          <a:xfrm>
            <a:off x="4258310" y="7911857"/>
            <a:ext cx="1003300" cy="508000"/>
          </a:xfrm>
          <a:prstGeom prst="rect">
            <a:avLst/>
          </a:prstGeom>
          <a:noFill/>
          <a:ln>
            <a:noFill/>
          </a:ln>
        </p:spPr>
        <p:txBody>
          <a:bodyPr wrap="square" rtlCol="0">
            <a:noAutofit/>
          </a:bodyPr>
          <a:lstStyle/>
          <a:p>
            <a:r>
              <a:rPr lang="fr-FR" sz="1100" kern="1200" dirty="0">
                <a:solidFill>
                  <a:srgbClr val="009BAF"/>
                </a:solidFill>
                <a:effectLst/>
                <a:latin typeface="Calibri Light" panose="020F0302020204030204" pitchFamily="34" charset="0"/>
                <a:ea typeface="Calibri" panose="020F0502020204030204" pitchFamily="34" charset="0"/>
                <a:cs typeface="Times New Roman" panose="02020603050405020304" pitchFamily="18" charset="0"/>
              </a:rPr>
              <a:t>CPTS Grand Gaillacois </a:t>
            </a:r>
            <a:endParaRPr lang="fr-FR" sz="11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21" name="ZoneTexte 54">
            <a:extLst>
              <a:ext uri="{FF2B5EF4-FFF2-40B4-BE49-F238E27FC236}">
                <a16:creationId xmlns:a16="http://schemas.microsoft.com/office/drawing/2014/main" id="{E8202F50-7E3F-EF56-6E70-F99FDBEE10CA}"/>
              </a:ext>
            </a:extLst>
          </p:cNvPr>
          <p:cNvSpPr txBox="1"/>
          <p:nvPr/>
        </p:nvSpPr>
        <p:spPr>
          <a:xfrm>
            <a:off x="277030" y="1883730"/>
            <a:ext cx="1765300" cy="673100"/>
          </a:xfrm>
          <a:prstGeom prst="rect">
            <a:avLst/>
          </a:prstGeom>
          <a:noFill/>
        </p:spPr>
        <p:txBody>
          <a:bodyPr wrap="square">
            <a:noAutofit/>
          </a:bodyPr>
          <a:lstStyle/>
          <a:p>
            <a:r>
              <a:rPr lang="fr-FR" sz="9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Sources : contribution de l’URPS ML à l’ARS Occitanie – Avril 2022</a:t>
            </a:r>
            <a:endParaRPr lang="fr-FR" sz="9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29" name="ZoneTexte 28">
            <a:extLst>
              <a:ext uri="{FF2B5EF4-FFF2-40B4-BE49-F238E27FC236}">
                <a16:creationId xmlns:a16="http://schemas.microsoft.com/office/drawing/2014/main" id="{23F65E66-3A1E-E1B5-CF5C-3A83B27ECBF9}"/>
              </a:ext>
            </a:extLst>
          </p:cNvPr>
          <p:cNvSpPr txBox="1"/>
          <p:nvPr/>
        </p:nvSpPr>
        <p:spPr>
          <a:xfrm>
            <a:off x="221830" y="107811"/>
            <a:ext cx="6620818" cy="923330"/>
          </a:xfrm>
          <a:prstGeom prst="rect">
            <a:avLst/>
          </a:prstGeom>
          <a:noFill/>
          <a:ln>
            <a:noFill/>
          </a:ln>
        </p:spPr>
        <p:txBody>
          <a:bodyPr wrap="square" rtlCol="0">
            <a:spAutoFit/>
          </a:bodyPr>
          <a:lstStyle/>
          <a:p>
            <a:r>
              <a:rPr lang="fr-FR" sz="5400" dirty="0">
                <a:solidFill>
                  <a:srgbClr val="009BAF"/>
                </a:solidFill>
                <a:latin typeface="+mj-lt"/>
              </a:rPr>
              <a:t>Démarche de travail</a:t>
            </a:r>
          </a:p>
        </p:txBody>
      </p:sp>
      <p:sp>
        <p:nvSpPr>
          <p:cNvPr id="30" name="ZoneTexte 29">
            <a:extLst>
              <a:ext uri="{FF2B5EF4-FFF2-40B4-BE49-F238E27FC236}">
                <a16:creationId xmlns:a16="http://schemas.microsoft.com/office/drawing/2014/main" id="{44B0516A-2E0E-1E4A-A492-1FB6AEC0FCFD}"/>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31" name="Espace réservé du numéro de diapositive 34">
            <a:extLst>
              <a:ext uri="{FF2B5EF4-FFF2-40B4-BE49-F238E27FC236}">
                <a16:creationId xmlns:a16="http://schemas.microsoft.com/office/drawing/2014/main" id="{2F767B2A-F857-8A22-1E00-7122C849148B}"/>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6</a:t>
            </a:fld>
            <a:endParaRPr lang="fr-FR">
              <a:solidFill>
                <a:schemeClr val="bg1"/>
              </a:solidFill>
            </a:endParaRPr>
          </a:p>
        </p:txBody>
      </p:sp>
    </p:spTree>
    <p:extLst>
      <p:ext uri="{BB962C8B-B14F-4D97-AF65-F5344CB8AC3E}">
        <p14:creationId xmlns:p14="http://schemas.microsoft.com/office/powerpoint/2010/main" val="3401315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E207D2-AE9D-4E13-1268-86F6A167E3EE}"/>
              </a:ext>
            </a:extLst>
          </p:cNvPr>
          <p:cNvSpPr/>
          <p:nvPr/>
        </p:nvSpPr>
        <p:spPr>
          <a:xfrm>
            <a:off x="0" y="0"/>
            <a:ext cx="6858000" cy="9906000"/>
          </a:xfrm>
          <a:prstGeom prst="rect">
            <a:avLst/>
          </a:prstGeom>
          <a:solidFill>
            <a:srgbClr val="009BAF"/>
          </a:solidFill>
          <a:ln>
            <a:solidFill>
              <a:srgbClr val="009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10" name="Ellipse 9">
            <a:extLst>
              <a:ext uri="{FF2B5EF4-FFF2-40B4-BE49-F238E27FC236}">
                <a16:creationId xmlns:a16="http://schemas.microsoft.com/office/drawing/2014/main" id="{2062A44F-D131-407D-C739-431B15FDBDD1}"/>
              </a:ext>
            </a:extLst>
          </p:cNvPr>
          <p:cNvSpPr/>
          <p:nvPr/>
        </p:nvSpPr>
        <p:spPr>
          <a:xfrm>
            <a:off x="718194" y="3971874"/>
            <a:ext cx="1080000" cy="1080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sp>
        <p:nvSpPr>
          <p:cNvPr id="7" name="ZoneTexte 6">
            <a:extLst>
              <a:ext uri="{FF2B5EF4-FFF2-40B4-BE49-F238E27FC236}">
                <a16:creationId xmlns:a16="http://schemas.microsoft.com/office/drawing/2014/main" id="{AB014EC7-2F73-E79A-FCB8-CDBAD031083A}"/>
              </a:ext>
            </a:extLst>
          </p:cNvPr>
          <p:cNvSpPr txBox="1"/>
          <p:nvPr/>
        </p:nvSpPr>
        <p:spPr>
          <a:xfrm>
            <a:off x="2944992" y="4693265"/>
            <a:ext cx="3662511" cy="1200329"/>
          </a:xfrm>
          <a:prstGeom prst="rect">
            <a:avLst/>
          </a:prstGeom>
          <a:noFill/>
        </p:spPr>
        <p:txBody>
          <a:bodyPr wrap="square">
            <a:spAutoFit/>
          </a:bodyPr>
          <a:lstStyle/>
          <a:p>
            <a:r>
              <a:rPr lang="fr-FR" sz="3600" dirty="0">
                <a:solidFill>
                  <a:schemeClr val="bg1"/>
                </a:solidFill>
                <a:latin typeface="+mj-lt"/>
              </a:rPr>
              <a:t>Cadre général  </a:t>
            </a:r>
            <a:r>
              <a:rPr lang="fr-FR" sz="3600">
                <a:solidFill>
                  <a:schemeClr val="bg1"/>
                </a:solidFill>
                <a:latin typeface="+mj-lt"/>
              </a:rPr>
              <a:t>et état </a:t>
            </a:r>
            <a:r>
              <a:rPr lang="fr-FR" sz="3600" dirty="0">
                <a:solidFill>
                  <a:schemeClr val="bg1"/>
                </a:solidFill>
                <a:latin typeface="+mj-lt"/>
              </a:rPr>
              <a:t>des lieux</a:t>
            </a:r>
          </a:p>
        </p:txBody>
      </p:sp>
      <p:sp>
        <p:nvSpPr>
          <p:cNvPr id="8" name="ZoneTexte 7">
            <a:extLst>
              <a:ext uri="{FF2B5EF4-FFF2-40B4-BE49-F238E27FC236}">
                <a16:creationId xmlns:a16="http://schemas.microsoft.com/office/drawing/2014/main" id="{0277DB64-6D36-727A-7694-2F23C401C273}"/>
              </a:ext>
            </a:extLst>
          </p:cNvPr>
          <p:cNvSpPr txBox="1"/>
          <p:nvPr/>
        </p:nvSpPr>
        <p:spPr>
          <a:xfrm>
            <a:off x="1258194" y="4511874"/>
            <a:ext cx="1440000" cy="1440000"/>
          </a:xfrm>
          <a:prstGeom prst="rect">
            <a:avLst/>
          </a:prstGeom>
          <a:solidFill>
            <a:schemeClr val="bg1"/>
          </a:solidFill>
          <a:ln>
            <a:noFill/>
          </a:ln>
        </p:spPr>
        <p:txBody>
          <a:bodyPr wrap="square" rtlCol="0" anchor="ctr">
            <a:noAutofit/>
          </a:bodyPr>
          <a:lstStyle/>
          <a:p>
            <a:pPr algn="ctr"/>
            <a:r>
              <a:rPr lang="fr-FR" sz="8000" dirty="0">
                <a:solidFill>
                  <a:srgbClr val="009BAF"/>
                </a:solidFill>
              </a:rPr>
              <a:t>I</a:t>
            </a:r>
          </a:p>
        </p:txBody>
      </p:sp>
      <p:sp>
        <p:nvSpPr>
          <p:cNvPr id="3" name="ZoneTexte 2">
            <a:extLst>
              <a:ext uri="{FF2B5EF4-FFF2-40B4-BE49-F238E27FC236}">
                <a16:creationId xmlns:a16="http://schemas.microsoft.com/office/drawing/2014/main" id="{2214484F-E4AE-B44A-8D28-353D6F1D8CB1}"/>
              </a:ext>
            </a:extLst>
          </p:cNvPr>
          <p:cNvSpPr txBox="1"/>
          <p:nvPr/>
        </p:nvSpPr>
        <p:spPr>
          <a:xfrm>
            <a:off x="1186112" y="4250264"/>
            <a:ext cx="655360" cy="261610"/>
          </a:xfrm>
          <a:prstGeom prst="rect">
            <a:avLst/>
          </a:prstGeom>
          <a:noFill/>
        </p:spPr>
        <p:txBody>
          <a:bodyPr wrap="square" rtlCol="0">
            <a:spAutoFit/>
          </a:bodyPr>
          <a:lstStyle/>
          <a:p>
            <a:r>
              <a:rPr lang="fr-FR" sz="1100" dirty="0">
                <a:solidFill>
                  <a:schemeClr val="bg1"/>
                </a:solidFill>
              </a:rPr>
              <a:t>Partie</a:t>
            </a:r>
          </a:p>
        </p:txBody>
      </p:sp>
      <p:sp>
        <p:nvSpPr>
          <p:cNvPr id="5" name="Espace réservé du numéro de diapositive 4">
            <a:extLst>
              <a:ext uri="{FF2B5EF4-FFF2-40B4-BE49-F238E27FC236}">
                <a16:creationId xmlns:a16="http://schemas.microsoft.com/office/drawing/2014/main" id="{621E79B1-C4E0-4907-9A2F-159C807C13DB}"/>
              </a:ext>
            </a:extLst>
          </p:cNvPr>
          <p:cNvSpPr>
            <a:spLocks noGrp="1"/>
          </p:cNvSpPr>
          <p:nvPr>
            <p:ph type="sldNum" sz="quarter" idx="12"/>
          </p:nvPr>
        </p:nvSpPr>
        <p:spPr/>
        <p:txBody>
          <a:bodyPr/>
          <a:lstStyle/>
          <a:p>
            <a:fld id="{2C0B0B60-750E-4E58-8B7B-7D7EA8462C7B}" type="slidenum">
              <a:rPr lang="fr-FR" smtClean="0"/>
              <a:t>7</a:t>
            </a:fld>
            <a:endParaRPr lang="fr-FR"/>
          </a:p>
        </p:txBody>
      </p:sp>
    </p:spTree>
    <p:extLst>
      <p:ext uri="{BB962C8B-B14F-4D97-AF65-F5344CB8AC3E}">
        <p14:creationId xmlns:p14="http://schemas.microsoft.com/office/powerpoint/2010/main" val="2085051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B16408-8E72-DDFC-27D4-FEB1434F2399}"/>
              </a:ext>
            </a:extLst>
          </p:cNvPr>
          <p:cNvSpPr/>
          <p:nvPr/>
        </p:nvSpPr>
        <p:spPr>
          <a:xfrm>
            <a:off x="0" y="0"/>
            <a:ext cx="6858000" cy="3169147"/>
          </a:xfrm>
          <a:prstGeom prst="rect">
            <a:avLst/>
          </a:prstGeom>
          <a:solidFill>
            <a:srgbClr val="009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23" dirty="0"/>
          </a:p>
        </p:txBody>
      </p:sp>
      <p:pic>
        <p:nvPicPr>
          <p:cNvPr id="4" name="Image 3" descr="Une image contenant dessin au trait&#10;&#10;Description générée automatiquement">
            <a:extLst>
              <a:ext uri="{FF2B5EF4-FFF2-40B4-BE49-F238E27FC236}">
                <a16:creationId xmlns:a16="http://schemas.microsoft.com/office/drawing/2014/main" id="{A154B90A-19BE-A07E-95BD-8BFC74FB65AC}"/>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2694"/>
          <a:stretch/>
        </p:blipFill>
        <p:spPr>
          <a:xfrm>
            <a:off x="0" y="6116057"/>
            <a:ext cx="5602514" cy="3598662"/>
          </a:xfrm>
          <a:prstGeom prst="rect">
            <a:avLst/>
          </a:prstGeom>
        </p:spPr>
      </p:pic>
      <p:sp>
        <p:nvSpPr>
          <p:cNvPr id="5" name="ZoneTexte 4">
            <a:extLst>
              <a:ext uri="{FF2B5EF4-FFF2-40B4-BE49-F238E27FC236}">
                <a16:creationId xmlns:a16="http://schemas.microsoft.com/office/drawing/2014/main" id="{BBCFB960-CFB0-105F-E2EB-78C613CA0AFF}"/>
              </a:ext>
            </a:extLst>
          </p:cNvPr>
          <p:cNvSpPr txBox="1"/>
          <p:nvPr/>
        </p:nvSpPr>
        <p:spPr>
          <a:xfrm>
            <a:off x="2109607" y="1045964"/>
            <a:ext cx="4243066" cy="1077218"/>
          </a:xfrm>
          <a:prstGeom prst="rect">
            <a:avLst/>
          </a:prstGeom>
          <a:noFill/>
        </p:spPr>
        <p:txBody>
          <a:bodyPr wrap="square" rtlCol="0">
            <a:spAutoFit/>
          </a:bodyPr>
          <a:lstStyle/>
          <a:p>
            <a:r>
              <a:rPr lang="fr-FR" sz="3200" dirty="0">
                <a:solidFill>
                  <a:schemeClr val="bg1"/>
                </a:solidFill>
                <a:latin typeface="+mj-lt"/>
              </a:rPr>
              <a:t>La demande de SNP dans son écosystème</a:t>
            </a:r>
          </a:p>
        </p:txBody>
      </p:sp>
      <p:sp>
        <p:nvSpPr>
          <p:cNvPr id="2" name="Ellipse 1">
            <a:extLst>
              <a:ext uri="{FF2B5EF4-FFF2-40B4-BE49-F238E27FC236}">
                <a16:creationId xmlns:a16="http://schemas.microsoft.com/office/drawing/2014/main" id="{232BE7DE-8778-85AE-6360-D2CA45C20CEB}"/>
              </a:ext>
            </a:extLst>
          </p:cNvPr>
          <p:cNvSpPr/>
          <p:nvPr/>
        </p:nvSpPr>
        <p:spPr>
          <a:xfrm>
            <a:off x="472129" y="864573"/>
            <a:ext cx="1440000" cy="14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200" dirty="0">
                <a:solidFill>
                  <a:srgbClr val="009BAF"/>
                </a:solidFill>
              </a:rPr>
              <a:t>A</a:t>
            </a:r>
          </a:p>
        </p:txBody>
      </p:sp>
      <p:sp>
        <p:nvSpPr>
          <p:cNvPr id="7" name="ZoneTexte 6">
            <a:extLst>
              <a:ext uri="{FF2B5EF4-FFF2-40B4-BE49-F238E27FC236}">
                <a16:creationId xmlns:a16="http://schemas.microsoft.com/office/drawing/2014/main" id="{3BF9ED08-AA0E-3C42-ABB4-81211AA87222}"/>
              </a:ext>
            </a:extLst>
          </p:cNvPr>
          <p:cNvSpPr txBox="1"/>
          <p:nvPr/>
        </p:nvSpPr>
        <p:spPr>
          <a:xfrm>
            <a:off x="2974438" y="4610219"/>
            <a:ext cx="3498329" cy="2431435"/>
          </a:xfrm>
          <a:prstGeom prst="rect">
            <a:avLst/>
          </a:prstGeom>
          <a:noFill/>
          <a:ln>
            <a:noFill/>
          </a:ln>
        </p:spPr>
        <p:txBody>
          <a:bodyPr wrap="square" rtlCol="0">
            <a:spAutoFit/>
          </a:bodyPr>
          <a:lstStyle/>
          <a:p>
            <a:pPr marL="342900" indent="-342900">
              <a:spcBef>
                <a:spcPts val="1200"/>
              </a:spcBef>
              <a:buFont typeface="+mj-lt"/>
              <a:buAutoNum type="arabicPeriod"/>
            </a:pPr>
            <a:r>
              <a:rPr lang="fr-FR" sz="1400" dirty="0">
                <a:latin typeface="+mj-lt"/>
              </a:rPr>
              <a:t>Qu’est ce que le Soin Non Programmé ?</a:t>
            </a:r>
          </a:p>
          <a:p>
            <a:pPr marL="342900" indent="-342900">
              <a:spcBef>
                <a:spcPts val="1200"/>
              </a:spcBef>
              <a:buFont typeface="+mj-lt"/>
              <a:buAutoNum type="arabicPeriod"/>
            </a:pPr>
            <a:r>
              <a:rPr lang="fr-FR" sz="1400" dirty="0">
                <a:latin typeface="+mj-lt"/>
              </a:rPr>
              <a:t>Caractéristiques de la consommation SNP</a:t>
            </a:r>
            <a:r>
              <a:rPr lang="fr-FR" sz="1400" dirty="0">
                <a:solidFill>
                  <a:srgbClr val="000000"/>
                </a:solidFill>
                <a:latin typeface="+mj-lt"/>
                <a:ea typeface="Calibri" panose="020F0502020204030204" pitchFamily="34" charset="0"/>
                <a:cs typeface="Calibri Light" panose="020F0302020204030204" pitchFamily="34" charset="0"/>
              </a:rPr>
              <a:t> </a:t>
            </a:r>
          </a:p>
          <a:p>
            <a:pPr marL="342900" indent="-342900">
              <a:spcBef>
                <a:spcPts val="1200"/>
              </a:spcBef>
              <a:buFont typeface="+mj-lt"/>
              <a:buAutoNum type="arabicPeriod"/>
            </a:pPr>
            <a:r>
              <a:rPr lang="fr-FR" sz="1400" dirty="0">
                <a:solidFill>
                  <a:srgbClr val="000000"/>
                </a:solidFill>
                <a:latin typeface="+mj-lt"/>
                <a:ea typeface="Calibri" panose="020F0502020204030204" pitchFamily="34" charset="0"/>
                <a:cs typeface="Calibri Light" panose="020F0302020204030204" pitchFamily="34" charset="0"/>
              </a:rPr>
              <a:t>Concilier les besoins de la population et la pénurie </a:t>
            </a:r>
            <a:r>
              <a:rPr lang="fr-FR" sz="1400">
                <a:solidFill>
                  <a:srgbClr val="000000"/>
                </a:solidFill>
                <a:latin typeface="+mj-lt"/>
                <a:ea typeface="Calibri" panose="020F0502020204030204" pitchFamily="34" charset="0"/>
                <a:cs typeface="Calibri Light" panose="020F0302020204030204" pitchFamily="34" charset="0"/>
              </a:rPr>
              <a:t>de ressources médicales</a:t>
            </a:r>
            <a:r>
              <a:rPr lang="fr-FR" sz="1400">
                <a:latin typeface="+mj-lt"/>
              </a:rPr>
              <a:t> </a:t>
            </a:r>
            <a:endParaRPr lang="fr-FR" sz="1400" dirty="0">
              <a:latin typeface="+mj-lt"/>
            </a:endParaRPr>
          </a:p>
          <a:p>
            <a:pPr marL="342900" indent="-342900">
              <a:spcBef>
                <a:spcPts val="1200"/>
              </a:spcBef>
              <a:buFont typeface="+mj-lt"/>
              <a:buAutoNum type="arabicPeriod"/>
            </a:pPr>
            <a:r>
              <a:rPr lang="fr-FR" sz="1400" dirty="0">
                <a:latin typeface="+mj-lt"/>
              </a:rPr>
              <a:t>La dynamique CPTS : un levier pour construire une réponse coordonnée </a:t>
            </a:r>
          </a:p>
          <a:p>
            <a:pPr marL="342900" indent="-342900">
              <a:spcBef>
                <a:spcPts val="1200"/>
              </a:spcBef>
              <a:buFont typeface="+mj-lt"/>
              <a:buAutoNum type="arabicPeriod"/>
            </a:pPr>
            <a:r>
              <a:rPr lang="fr-FR" sz="1400" dirty="0">
                <a:latin typeface="+mj-lt"/>
              </a:rPr>
              <a:t>Panorama de l’offre de prise en charge des Soins-Non-Programmés</a:t>
            </a:r>
          </a:p>
        </p:txBody>
      </p:sp>
      <p:sp>
        <p:nvSpPr>
          <p:cNvPr id="9" name="ZoneTexte 8">
            <a:extLst>
              <a:ext uri="{FF2B5EF4-FFF2-40B4-BE49-F238E27FC236}">
                <a16:creationId xmlns:a16="http://schemas.microsoft.com/office/drawing/2014/main" id="{4BC18DE1-B4D3-A268-A5F5-6F2C7EBF3B06}"/>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0" name="Espace réservé du numéro de diapositive 34">
            <a:extLst>
              <a:ext uri="{FF2B5EF4-FFF2-40B4-BE49-F238E27FC236}">
                <a16:creationId xmlns:a16="http://schemas.microsoft.com/office/drawing/2014/main" id="{2AFB971A-B9FF-2485-74FB-26679B5B360C}"/>
              </a:ext>
            </a:extLst>
          </p:cNvPr>
          <p:cNvSpPr txBox="1">
            <a:spLocks/>
          </p:cNvSpPr>
          <p:nvPr/>
        </p:nvSpPr>
        <p:spPr>
          <a:xfrm>
            <a:off x="5114396" y="9451018"/>
            <a:ext cx="1543050" cy="52740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0B0B60-750E-4E58-8B7B-7D7EA8462C7B}" type="slidenum">
              <a:rPr lang="fr-FR" smtClean="0">
                <a:solidFill>
                  <a:schemeClr val="bg1"/>
                </a:solidFill>
              </a:rPr>
              <a:pPr/>
              <a:t>8</a:t>
            </a:fld>
            <a:endParaRPr lang="fr-FR">
              <a:solidFill>
                <a:schemeClr val="bg1"/>
              </a:solidFill>
            </a:endParaRPr>
          </a:p>
        </p:txBody>
      </p:sp>
    </p:spTree>
    <p:extLst>
      <p:ext uri="{BB962C8B-B14F-4D97-AF65-F5344CB8AC3E}">
        <p14:creationId xmlns:p14="http://schemas.microsoft.com/office/powerpoint/2010/main" val="1610222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5F7ECE2-2FE2-6693-1597-4D1F74FA722E}"/>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486"/>
          <a:stretch/>
        </p:blipFill>
        <p:spPr>
          <a:xfrm>
            <a:off x="60488" y="2509016"/>
            <a:ext cx="3335021" cy="2443984"/>
          </a:xfrm>
          <a:prstGeom prst="rect">
            <a:avLst/>
          </a:prstGeom>
        </p:spPr>
      </p:pic>
      <p:sp>
        <p:nvSpPr>
          <p:cNvPr id="5" name="ZoneTexte 4">
            <a:extLst>
              <a:ext uri="{FF2B5EF4-FFF2-40B4-BE49-F238E27FC236}">
                <a16:creationId xmlns:a16="http://schemas.microsoft.com/office/drawing/2014/main" id="{BE17F3D7-DDE5-C890-C6E4-F8BA058F67F7}"/>
              </a:ext>
            </a:extLst>
          </p:cNvPr>
          <p:cNvSpPr txBox="1"/>
          <p:nvPr/>
        </p:nvSpPr>
        <p:spPr>
          <a:xfrm>
            <a:off x="2464876" y="1321214"/>
            <a:ext cx="3962247" cy="3323987"/>
          </a:xfrm>
          <a:prstGeom prst="rect">
            <a:avLst/>
          </a:prstGeom>
          <a:noFill/>
        </p:spPr>
        <p:txBody>
          <a:bodyPr wrap="square">
            <a:spAutoFit/>
          </a:bodyPr>
          <a:lstStyle/>
          <a:p>
            <a:pPr algn="just"/>
            <a:r>
              <a:rPr lang="fr-FR" sz="1050" dirty="0">
                <a:solidFill>
                  <a:srgbClr val="009BAF"/>
                </a:solidFill>
                <a:latin typeface="+mj-lt"/>
                <a:ea typeface="Calibri" panose="020F0502020204030204" pitchFamily="34" charset="0"/>
                <a:cs typeface="Times New Roman" panose="02020603050405020304" pitchFamily="18" charset="0"/>
              </a:rPr>
              <a:t>Un soin non programmé (SNP) correspond à un besoin d’un patient souffrant d’un problème de santé qui ne relève pas de l’urgence vitale et qui ne nécessite pas une prise en charge par les services hospitaliers des urgences</a:t>
            </a:r>
            <a:r>
              <a:rPr lang="fr-FR" sz="1050" b="1" dirty="0">
                <a:solidFill>
                  <a:srgbClr val="009BAF"/>
                </a:solidFill>
                <a:latin typeface="+mj-lt"/>
                <a:ea typeface="Calibri" panose="020F0502020204030204" pitchFamily="34" charset="0"/>
                <a:cs typeface="Times New Roman" panose="02020603050405020304" pitchFamily="18" charset="0"/>
              </a:rPr>
              <a:t>. </a:t>
            </a:r>
          </a:p>
          <a:p>
            <a:pPr algn="just"/>
            <a:endParaRPr lang="fr-FR" sz="1050" dirty="0">
              <a:latin typeface="+mj-lt"/>
              <a:ea typeface="Calibri" panose="020F0502020204030204" pitchFamily="34" charset="0"/>
              <a:cs typeface="Times New Roman" panose="02020603050405020304" pitchFamily="18" charset="0"/>
            </a:endParaRPr>
          </a:p>
          <a:p>
            <a:pPr algn="just"/>
            <a:r>
              <a:rPr lang="fr-FR" sz="1050" dirty="0">
                <a:latin typeface="+mj-lt"/>
                <a:ea typeface="Calibri" panose="020F0502020204030204" pitchFamily="34" charset="0"/>
                <a:cs typeface="Times New Roman" panose="02020603050405020304" pitchFamily="18" charset="0"/>
              </a:rPr>
              <a:t>Cette prise en charge ne peut être ni anticipée ni retardée. En effet, les SNP nécessitent une prise en charge rapide à 48h maximum, parfois dans des délais plus courts.</a:t>
            </a:r>
          </a:p>
          <a:p>
            <a:pPr algn="just"/>
            <a:endParaRPr lang="fr-FR" sz="1050" dirty="0">
              <a:latin typeface="+mj-lt"/>
              <a:ea typeface="Calibri" panose="020F0502020204030204" pitchFamily="34" charset="0"/>
              <a:cs typeface="Times New Roman" panose="02020603050405020304" pitchFamily="18" charset="0"/>
            </a:endParaRPr>
          </a:p>
          <a:p>
            <a:pPr algn="just"/>
            <a:r>
              <a:rPr lang="fr-FR" sz="1050" dirty="0">
                <a:latin typeface="+mj-lt"/>
                <a:ea typeface="Calibri" panose="020F0502020204030204" pitchFamily="34" charset="0"/>
                <a:cs typeface="Times New Roman" panose="02020603050405020304" pitchFamily="18" charset="0"/>
              </a:rPr>
              <a:t>Elle se distingue de l’urgence médicale, « urgence absolue » (urgence vitale), «extrême urgence» (urgence immédiate) ; «urgence relative», «urgence potentielle».  </a:t>
            </a:r>
          </a:p>
          <a:p>
            <a:pPr algn="just"/>
            <a:r>
              <a:rPr lang="fr-FR" sz="1050" dirty="0">
                <a:latin typeface="+mj-lt"/>
                <a:ea typeface="Calibri" panose="020F0502020204030204" pitchFamily="34" charset="0"/>
                <a:cs typeface="Times New Roman" panose="02020603050405020304" pitchFamily="18" charset="0"/>
              </a:rPr>
              <a:t> </a:t>
            </a:r>
          </a:p>
          <a:p>
            <a:pPr algn="just"/>
            <a:r>
              <a:rPr lang="fr-FR" sz="1050" dirty="0">
                <a:latin typeface="+mj-lt"/>
                <a:ea typeface="Calibri" panose="020F0502020204030204" pitchFamily="34" charset="0"/>
                <a:cs typeface="Times New Roman" panose="02020603050405020304" pitchFamily="18" charset="0"/>
              </a:rPr>
              <a:t>Les soins non programmés sont des actes cliniques ou des actes techniques (pansements, sutures, petites traumatologies, infectiologie…) </a:t>
            </a:r>
          </a:p>
          <a:p>
            <a:pPr algn="just"/>
            <a:r>
              <a:rPr lang="fr-FR" sz="1050" dirty="0">
                <a:latin typeface="+mj-lt"/>
                <a:ea typeface="Calibri" panose="020F0502020204030204" pitchFamily="34" charset="0"/>
                <a:cs typeface="Times New Roman" panose="02020603050405020304" pitchFamily="18" charset="0"/>
              </a:rPr>
              <a:t>Sont exclus les consultations et actes complexes et très complexes. </a:t>
            </a:r>
          </a:p>
          <a:p>
            <a:pPr algn="just"/>
            <a:r>
              <a:rPr lang="fr-FR" sz="1050" dirty="0">
                <a:latin typeface="+mj-lt"/>
                <a:ea typeface="Calibri" panose="020F0502020204030204" pitchFamily="34" charset="0"/>
                <a:cs typeface="Times New Roman" panose="02020603050405020304" pitchFamily="18" charset="0"/>
              </a:rPr>
              <a:t> </a:t>
            </a:r>
          </a:p>
          <a:p>
            <a:pPr algn="just"/>
            <a:r>
              <a:rPr lang="fr-FR" sz="1050" dirty="0">
                <a:latin typeface="+mj-lt"/>
                <a:ea typeface="Calibri" panose="020F0502020204030204" pitchFamily="34" charset="0"/>
                <a:cs typeface="Times New Roman" panose="02020603050405020304" pitchFamily="18" charset="0"/>
              </a:rPr>
              <a:t>les SNP sont gérés essentiellement pendant les horaires d ouverture des cabinets médicaux .. </a:t>
            </a:r>
          </a:p>
        </p:txBody>
      </p:sp>
      <p:sp>
        <p:nvSpPr>
          <p:cNvPr id="7" name="ZoneTexte 6">
            <a:extLst>
              <a:ext uri="{FF2B5EF4-FFF2-40B4-BE49-F238E27FC236}">
                <a16:creationId xmlns:a16="http://schemas.microsoft.com/office/drawing/2014/main" id="{1A3B4E69-A635-6358-1AD5-115BE660030D}"/>
              </a:ext>
            </a:extLst>
          </p:cNvPr>
          <p:cNvSpPr txBox="1"/>
          <p:nvPr/>
        </p:nvSpPr>
        <p:spPr>
          <a:xfrm>
            <a:off x="1215290" y="570893"/>
            <a:ext cx="5329443" cy="461665"/>
          </a:xfrm>
          <a:prstGeom prst="rect">
            <a:avLst/>
          </a:prstGeom>
          <a:noFill/>
          <a:ln>
            <a:noFill/>
          </a:ln>
        </p:spPr>
        <p:txBody>
          <a:bodyPr wrap="square" rtlCol="0">
            <a:spAutoFit/>
          </a:bodyPr>
          <a:lstStyle/>
          <a:p>
            <a:r>
              <a:rPr lang="fr-FR" sz="2400" dirty="0">
                <a:latin typeface="+mj-lt"/>
              </a:rPr>
              <a:t>    Qu’est ce que le Soin Non Programmé ?</a:t>
            </a:r>
          </a:p>
        </p:txBody>
      </p:sp>
      <p:pic>
        <p:nvPicPr>
          <p:cNvPr id="9" name="Image 8" descr="Une image contenant dessin au trait&#10;&#10;Description générée automatiquement">
            <a:extLst>
              <a:ext uri="{FF2B5EF4-FFF2-40B4-BE49-F238E27FC236}">
                <a16:creationId xmlns:a16="http://schemas.microsoft.com/office/drawing/2014/main" id="{45ABF74C-B85D-AAEC-38DB-7F9D62C5185F}"/>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130001" y="4669833"/>
            <a:ext cx="1297122" cy="910005"/>
          </a:xfrm>
          <a:prstGeom prst="rect">
            <a:avLst/>
          </a:prstGeom>
        </p:spPr>
      </p:pic>
      <p:sp>
        <p:nvSpPr>
          <p:cNvPr id="10" name="ZoneTexte 9">
            <a:extLst>
              <a:ext uri="{FF2B5EF4-FFF2-40B4-BE49-F238E27FC236}">
                <a16:creationId xmlns:a16="http://schemas.microsoft.com/office/drawing/2014/main" id="{4DF78F25-10C4-1947-5049-06F0C91BAE41}"/>
              </a:ext>
            </a:extLst>
          </p:cNvPr>
          <p:cNvSpPr txBox="1"/>
          <p:nvPr/>
        </p:nvSpPr>
        <p:spPr>
          <a:xfrm>
            <a:off x="3704953" y="5533193"/>
            <a:ext cx="2722170" cy="3647152"/>
          </a:xfrm>
          <a:prstGeom prst="rect">
            <a:avLst/>
          </a:prstGeom>
          <a:noFill/>
          <a:ln w="19050">
            <a:solidFill>
              <a:schemeClr val="tx1"/>
            </a:solidFill>
          </a:ln>
        </p:spPr>
        <p:txBody>
          <a:bodyPr wrap="square">
            <a:spAutoFit/>
          </a:bodyPr>
          <a:lstStyle/>
          <a:p>
            <a:endParaRPr lang="fr-FR" sz="1050" b="1" dirty="0">
              <a:solidFill>
                <a:srgbClr val="009BAF"/>
              </a:solidFill>
              <a:latin typeface="+mj-lt"/>
              <a:ea typeface="Calibri" panose="020F0502020204030204" pitchFamily="34" charset="0"/>
              <a:cs typeface="Times New Roman" panose="02020603050405020304" pitchFamily="18" charset="0"/>
            </a:endParaRPr>
          </a:p>
          <a:p>
            <a:r>
              <a:rPr lang="fr-FR" sz="1050" dirty="0">
                <a:solidFill>
                  <a:srgbClr val="009BAF"/>
                </a:solidFill>
                <a:latin typeface="+mj-lt"/>
                <a:ea typeface="Calibri" panose="020F0502020204030204" pitchFamily="34" charset="0"/>
                <a:cs typeface="Times New Roman" panose="02020603050405020304" pitchFamily="18" charset="0"/>
              </a:rPr>
              <a:t>NE PAS CONFONDRE le traitement et l’orientation des demandes de SNP avec :</a:t>
            </a:r>
          </a:p>
          <a:p>
            <a:r>
              <a:rPr lang="fr-FR" sz="1050" dirty="0">
                <a:latin typeface="+mj-lt"/>
                <a:ea typeface="Calibri" panose="020F0502020204030204" pitchFamily="34" charset="0"/>
                <a:cs typeface="Times New Roman" panose="02020603050405020304" pitchFamily="18" charset="0"/>
              </a:rPr>
              <a:t> </a:t>
            </a:r>
          </a:p>
          <a:p>
            <a:r>
              <a:rPr lang="fr-FR" sz="1050" b="1" dirty="0">
                <a:latin typeface="+mj-lt"/>
                <a:ea typeface="Calibri" panose="020F0502020204030204" pitchFamily="34" charset="0"/>
                <a:cs typeface="Times New Roman" panose="02020603050405020304" pitchFamily="18" charset="0"/>
              </a:rPr>
              <a:t>La régulation médicale :</a:t>
            </a:r>
          </a:p>
          <a:p>
            <a:endParaRPr lang="fr-FR" sz="1050" dirty="0">
              <a:latin typeface="+mj-lt"/>
              <a:ea typeface="Calibri" panose="020F0502020204030204" pitchFamily="34" charset="0"/>
              <a:cs typeface="Times New Roman" panose="02020603050405020304" pitchFamily="18" charset="0"/>
            </a:endParaRPr>
          </a:p>
          <a:p>
            <a:pPr algn="just"/>
            <a:r>
              <a:rPr lang="fr-FR" sz="1050" dirty="0">
                <a:latin typeface="+mj-lt"/>
                <a:ea typeface="Calibri" panose="020F0502020204030204" pitchFamily="34" charset="0"/>
                <a:cs typeface="Times New Roman" panose="02020603050405020304" pitchFamily="18" charset="0"/>
              </a:rPr>
              <a:t>C’est un acte médical pratiqué au téléphone (ou au moyen de tout autre dispositif de télécommunication) par un médecin régulateur avec un cadre précis. </a:t>
            </a:r>
          </a:p>
          <a:p>
            <a:pPr algn="just"/>
            <a:r>
              <a:rPr lang="fr-FR" sz="1050" u="sng" dirty="0">
                <a:solidFill>
                  <a:srgbClr val="009BAF"/>
                </a:solidFill>
                <a:latin typeface="+mj-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Pour aller plus loin : Guide HAS</a:t>
            </a:r>
            <a:endParaRPr lang="fr-FR" sz="1050" dirty="0">
              <a:solidFill>
                <a:srgbClr val="009BAF"/>
              </a:solidFill>
              <a:latin typeface="+mj-lt"/>
              <a:ea typeface="Calibri" panose="020F0502020204030204" pitchFamily="34" charset="0"/>
              <a:cs typeface="Times New Roman" panose="02020603050405020304" pitchFamily="18" charset="0"/>
            </a:endParaRPr>
          </a:p>
          <a:p>
            <a:r>
              <a:rPr lang="fr-FR" sz="1050" dirty="0">
                <a:latin typeface="+mj-lt"/>
                <a:ea typeface="Calibri" panose="020F0502020204030204" pitchFamily="34" charset="0"/>
                <a:cs typeface="Times New Roman" panose="02020603050405020304" pitchFamily="18" charset="0"/>
              </a:rPr>
              <a:t> </a:t>
            </a:r>
          </a:p>
          <a:p>
            <a:pPr algn="just"/>
            <a:r>
              <a:rPr lang="fr-FR" sz="1050" b="1" dirty="0">
                <a:latin typeface="+mj-lt"/>
                <a:ea typeface="Calibri" panose="020F0502020204030204" pitchFamily="34" charset="0"/>
                <a:cs typeface="Times New Roman" panose="02020603050405020304" pitchFamily="18" charset="0"/>
              </a:rPr>
              <a:t>Le Services d’Accès aux Soins - SAS : </a:t>
            </a:r>
          </a:p>
          <a:p>
            <a:pPr algn="just"/>
            <a:endParaRPr lang="fr-FR" sz="1050" dirty="0">
              <a:latin typeface="+mj-lt"/>
              <a:ea typeface="Calibri" panose="020F0502020204030204" pitchFamily="34" charset="0"/>
              <a:cs typeface="Times New Roman" panose="02020603050405020304" pitchFamily="18" charset="0"/>
            </a:endParaRPr>
          </a:p>
          <a:p>
            <a:pPr algn="just"/>
            <a:r>
              <a:rPr lang="fr-FR" sz="1050" dirty="0">
                <a:latin typeface="+mj-lt"/>
                <a:ea typeface="Calibri" panose="020F0502020204030204" pitchFamily="34" charset="0"/>
                <a:cs typeface="Times New Roman" panose="02020603050405020304" pitchFamily="18" charset="0"/>
              </a:rPr>
              <a:t>Répondre à la demande de soins vitaux, urgents et non programmés de la population partout et à toute heure, grâce à une chaîne de soins lisible et coordonnée entre les acteurs de santé de l’hôpital et de la ville d’un même territoire.</a:t>
            </a:r>
          </a:p>
          <a:p>
            <a:pPr algn="just"/>
            <a:r>
              <a:rPr lang="fr-FR" sz="1050" u="sng" dirty="0">
                <a:solidFill>
                  <a:srgbClr val="009BAF"/>
                </a:solidFill>
                <a:latin typeface="+mj-l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Pour aller plus loin : ministère de la Santé</a:t>
            </a:r>
            <a:endParaRPr lang="fr-FR" sz="1050" u="sng" dirty="0">
              <a:solidFill>
                <a:srgbClr val="009BAF"/>
              </a:solidFill>
              <a:latin typeface="+mj-lt"/>
              <a:ea typeface="Calibri" panose="020F0502020204030204" pitchFamily="34" charset="0"/>
              <a:cs typeface="Times New Roman" panose="02020603050405020304" pitchFamily="18" charset="0"/>
            </a:endParaRPr>
          </a:p>
          <a:p>
            <a:pPr algn="just"/>
            <a:endParaRPr lang="fr-FR" sz="1050" dirty="0">
              <a:latin typeface="+mj-lt"/>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019C53BD-4A9F-DB80-D980-F6C84913157C}"/>
              </a:ext>
            </a:extLst>
          </p:cNvPr>
          <p:cNvSpPr txBox="1"/>
          <p:nvPr/>
        </p:nvSpPr>
        <p:spPr>
          <a:xfrm>
            <a:off x="201249" y="5060482"/>
            <a:ext cx="3133770" cy="4293483"/>
          </a:xfrm>
          <a:prstGeom prst="rect">
            <a:avLst/>
          </a:prstGeom>
          <a:noFill/>
        </p:spPr>
        <p:txBody>
          <a:bodyPr wrap="square">
            <a:spAutoFit/>
          </a:bodyPr>
          <a:lstStyle/>
          <a:p>
            <a:pPr algn="just"/>
            <a:r>
              <a:rPr lang="fr-FR" sz="1050" dirty="0">
                <a:latin typeface="+mj-lt"/>
                <a:ea typeface="Calibri" panose="020F0502020204030204" pitchFamily="34" charset="0"/>
                <a:cs typeface="Times New Roman" panose="02020603050405020304" pitchFamily="18" charset="0"/>
              </a:rPr>
              <a:t>La réponse à la demande de SNP implique des médecins de 1</a:t>
            </a:r>
            <a:r>
              <a:rPr lang="fr-FR" sz="1050" baseline="30000" dirty="0">
                <a:latin typeface="+mj-lt"/>
                <a:ea typeface="Calibri" panose="020F0502020204030204" pitchFamily="34" charset="0"/>
                <a:cs typeface="Times New Roman" panose="02020603050405020304" pitchFamily="18" charset="0"/>
              </a:rPr>
              <a:t>er</a:t>
            </a:r>
            <a:r>
              <a:rPr lang="fr-FR" sz="1050" dirty="0">
                <a:latin typeface="+mj-lt"/>
                <a:ea typeface="Calibri" panose="020F0502020204030204" pitchFamily="34" charset="0"/>
                <a:cs typeface="Times New Roman" panose="02020603050405020304" pitchFamily="18" charset="0"/>
              </a:rPr>
              <a:t>  et 2</a:t>
            </a:r>
            <a:r>
              <a:rPr lang="fr-FR" sz="1050" baseline="30000" dirty="0">
                <a:latin typeface="+mj-lt"/>
                <a:ea typeface="Calibri" panose="020F0502020204030204" pitchFamily="34" charset="0"/>
                <a:cs typeface="Times New Roman" panose="02020603050405020304" pitchFamily="18" charset="0"/>
              </a:rPr>
              <a:t>nd</a:t>
            </a:r>
            <a:r>
              <a:rPr lang="fr-FR" sz="1050" dirty="0">
                <a:latin typeface="+mj-lt"/>
                <a:ea typeface="Calibri" panose="020F0502020204030204" pitchFamily="34" charset="0"/>
                <a:cs typeface="Times New Roman" panose="02020603050405020304" pitchFamily="18" charset="0"/>
              </a:rPr>
              <a:t> recours ainsi que l’intervention des autres professions de santé concernées par la demande dans leurs champs de compétences respectifs. </a:t>
            </a:r>
          </a:p>
          <a:p>
            <a:pPr algn="just"/>
            <a:r>
              <a:rPr lang="fr-FR" sz="1050" dirty="0">
                <a:latin typeface="+mj-lt"/>
                <a:ea typeface="Calibri" panose="020F0502020204030204" pitchFamily="34" charset="0"/>
                <a:cs typeface="Times New Roman" panose="02020603050405020304" pitchFamily="18" charset="0"/>
              </a:rPr>
              <a:t> </a:t>
            </a:r>
          </a:p>
          <a:p>
            <a:pPr algn="just"/>
            <a:r>
              <a:rPr lang="fr-FR" sz="1050" dirty="0">
                <a:latin typeface="+mj-lt"/>
                <a:cs typeface="Times New Roman" panose="02020603050405020304" pitchFamily="18" charset="0"/>
              </a:rPr>
              <a:t>Cela suppose donc, pour les médecins et autres professionnels de santé concernés, d’accepter, dans leur activité du jour, de prendre en charge un/des patient(s) supplémentaire(s), identifié(s) comme justifié.</a:t>
            </a:r>
          </a:p>
          <a:p>
            <a:pPr algn="just"/>
            <a:r>
              <a:rPr lang="fr-FR" sz="1050" dirty="0">
                <a:latin typeface="+mj-lt"/>
                <a:ea typeface="Calibri" panose="020F0502020204030204" pitchFamily="34" charset="0"/>
                <a:cs typeface="Times New Roman" panose="02020603050405020304" pitchFamily="18" charset="0"/>
              </a:rPr>
              <a:t> </a:t>
            </a:r>
          </a:p>
          <a:p>
            <a:pPr algn="just"/>
            <a:r>
              <a:rPr lang="fr-FR" sz="1050" dirty="0">
                <a:latin typeface="+mj-lt"/>
                <a:ea typeface="Calibri" panose="020F0502020204030204" pitchFamily="34" charset="0"/>
                <a:cs typeface="Times New Roman" panose="02020603050405020304" pitchFamily="18" charset="0"/>
              </a:rPr>
              <a:t>L’organisation des SNP permet de proposer des soins de proximité et rapides, et évite le recours aux urgences. Elle favorise ainsi l’accès à des soins de qualité</a:t>
            </a:r>
            <a:r>
              <a:rPr lang="fr-FR" sz="1050">
                <a:latin typeface="+mj-lt"/>
                <a:ea typeface="Calibri" panose="020F0502020204030204" pitchFamily="34" charset="0"/>
                <a:cs typeface="Times New Roman" panose="02020603050405020304" pitchFamily="18" charset="0"/>
              </a:rPr>
              <a:t>, adaptés </a:t>
            </a:r>
            <a:r>
              <a:rPr lang="fr-FR" sz="1050" dirty="0">
                <a:latin typeface="+mj-lt"/>
                <a:ea typeface="Calibri" panose="020F0502020204030204" pitchFamily="34" charset="0"/>
                <a:cs typeface="Times New Roman" panose="02020603050405020304" pitchFamily="18" charset="0"/>
              </a:rPr>
              <a:t>aux besoins de la population </a:t>
            </a:r>
            <a:r>
              <a:rPr lang="fr-FR" sz="1050">
                <a:latin typeface="+mj-lt"/>
                <a:ea typeface="Calibri" panose="020F0502020204030204" pitchFamily="34" charset="0"/>
                <a:cs typeface="Times New Roman" panose="02020603050405020304" pitchFamily="18" charset="0"/>
              </a:rPr>
              <a:t>et permettant </a:t>
            </a:r>
            <a:r>
              <a:rPr lang="fr-FR" sz="1050" dirty="0">
                <a:latin typeface="+mj-lt"/>
                <a:ea typeface="Calibri" panose="020F0502020204030204" pitchFamily="34" charset="0"/>
                <a:cs typeface="Times New Roman" panose="02020603050405020304" pitchFamily="18" charset="0"/>
              </a:rPr>
              <a:t>un parcours plus fluide. </a:t>
            </a:r>
          </a:p>
          <a:p>
            <a:pPr algn="just"/>
            <a:r>
              <a:rPr lang="fr-FR" sz="1050" dirty="0">
                <a:latin typeface="+mj-lt"/>
                <a:ea typeface="Calibri" panose="020F0502020204030204" pitchFamily="34" charset="0"/>
                <a:cs typeface="Times New Roman" panose="02020603050405020304" pitchFamily="18" charset="0"/>
              </a:rPr>
              <a:t> </a:t>
            </a:r>
          </a:p>
          <a:p>
            <a:pPr algn="just"/>
            <a:r>
              <a:rPr lang="fr-FR" sz="1050" dirty="0">
                <a:latin typeface="+mj-lt"/>
                <a:ea typeface="Calibri" panose="020F0502020204030204" pitchFamily="34" charset="0"/>
                <a:cs typeface="Times New Roman" panose="02020603050405020304" pitchFamily="18" charset="0"/>
              </a:rPr>
              <a:t>Il est prévu qu’une demande de soins non programmés corresponde à un motif unique de consultation pour un patient afin de limiter le caractère chronophage de la demande, voire de la consultation. L’inclusion de certaines demandes connexes (certificats de décès) peut être retenue afin d’apporter une réponse adaptée à des besoins spécifiques de la population. </a:t>
            </a:r>
          </a:p>
        </p:txBody>
      </p:sp>
      <p:sp>
        <p:nvSpPr>
          <p:cNvPr id="12" name="ZoneTexte 11">
            <a:extLst>
              <a:ext uri="{FF2B5EF4-FFF2-40B4-BE49-F238E27FC236}">
                <a16:creationId xmlns:a16="http://schemas.microsoft.com/office/drawing/2014/main" id="{50A48A0B-2750-57B3-D198-99C272B77BD5}"/>
              </a:ext>
            </a:extLst>
          </p:cNvPr>
          <p:cNvSpPr txBox="1"/>
          <p:nvPr/>
        </p:nvSpPr>
        <p:spPr>
          <a:xfrm>
            <a:off x="0" y="9523440"/>
            <a:ext cx="6858000" cy="382560"/>
          </a:xfrm>
          <a:prstGeom prst="rect">
            <a:avLst/>
          </a:prstGeom>
          <a:solidFill>
            <a:srgbClr val="009BAF"/>
          </a:solidFill>
        </p:spPr>
        <p:txBody>
          <a:bodyPr wrap="square" rtlCol="0" anchor="ctr">
            <a:noAutofit/>
          </a:bodyPr>
          <a:lstStyle/>
          <a:p>
            <a:r>
              <a:rPr lang="fr-FR" sz="1050" b="1" dirty="0">
                <a:solidFill>
                  <a:schemeClr val="bg1"/>
                </a:solidFill>
                <a:latin typeface="+mj-lt"/>
              </a:rPr>
              <a:t>Prise en charge des SNP en Occitanie </a:t>
            </a:r>
            <a:r>
              <a:rPr lang="fr-FR" sz="1050" dirty="0">
                <a:solidFill>
                  <a:schemeClr val="bg1"/>
                </a:solidFill>
                <a:latin typeface="+mj-lt"/>
              </a:rPr>
              <a:t>– Contributions de l’URPS Médecins Libéraux</a:t>
            </a:r>
          </a:p>
        </p:txBody>
      </p:sp>
      <p:sp>
        <p:nvSpPr>
          <p:cNvPr id="13" name="Espace réservé du numéro de diapositive 34">
            <a:extLst>
              <a:ext uri="{FF2B5EF4-FFF2-40B4-BE49-F238E27FC236}">
                <a16:creationId xmlns:a16="http://schemas.microsoft.com/office/drawing/2014/main" id="{49D5119B-0F44-04DA-B399-4BA3EADAB63B}"/>
              </a:ext>
            </a:extLst>
          </p:cNvPr>
          <p:cNvSpPr>
            <a:spLocks noGrp="1"/>
          </p:cNvSpPr>
          <p:nvPr>
            <p:ph type="sldNum" sz="quarter" idx="12"/>
          </p:nvPr>
        </p:nvSpPr>
        <p:spPr>
          <a:xfrm>
            <a:off x="5114396" y="9451018"/>
            <a:ext cx="1543050" cy="527403"/>
          </a:xfrm>
        </p:spPr>
        <p:txBody>
          <a:bodyPr/>
          <a:lstStyle/>
          <a:p>
            <a:fld id="{2C0B0B60-750E-4E58-8B7B-7D7EA8462C7B}" type="slidenum">
              <a:rPr lang="fr-FR" smtClean="0">
                <a:solidFill>
                  <a:schemeClr val="bg1"/>
                </a:solidFill>
              </a:rPr>
              <a:t>9</a:t>
            </a:fld>
            <a:endParaRPr lang="fr-FR">
              <a:solidFill>
                <a:schemeClr val="bg1"/>
              </a:solidFill>
            </a:endParaRPr>
          </a:p>
        </p:txBody>
      </p:sp>
      <p:sp>
        <p:nvSpPr>
          <p:cNvPr id="3" name="ZoneTexte 2">
            <a:extLst>
              <a:ext uri="{FF2B5EF4-FFF2-40B4-BE49-F238E27FC236}">
                <a16:creationId xmlns:a16="http://schemas.microsoft.com/office/drawing/2014/main" id="{88DD9E2C-448D-A7B6-B052-41CBB9A75F5A}"/>
              </a:ext>
            </a:extLst>
          </p:cNvPr>
          <p:cNvSpPr txBox="1"/>
          <p:nvPr/>
        </p:nvSpPr>
        <p:spPr>
          <a:xfrm>
            <a:off x="409088" y="334562"/>
            <a:ext cx="806203" cy="806203"/>
          </a:xfrm>
          <a:prstGeom prst="rect">
            <a:avLst/>
          </a:prstGeom>
          <a:solidFill>
            <a:srgbClr val="009BAF"/>
          </a:solidFill>
        </p:spPr>
        <p:txBody>
          <a:bodyPr wrap="square" rtlCol="0" anchor="ctr">
            <a:noAutofit/>
          </a:bodyPr>
          <a:lstStyle/>
          <a:p>
            <a:pPr algn="ctr"/>
            <a:r>
              <a:rPr lang="fr-FR" sz="4022" dirty="0">
                <a:solidFill>
                  <a:schemeClr val="bg1"/>
                </a:solidFill>
              </a:rPr>
              <a:t>1</a:t>
            </a:r>
          </a:p>
        </p:txBody>
      </p:sp>
    </p:spTree>
    <p:extLst>
      <p:ext uri="{BB962C8B-B14F-4D97-AF65-F5344CB8AC3E}">
        <p14:creationId xmlns:p14="http://schemas.microsoft.com/office/powerpoint/2010/main" val="29727526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yPpQbJpldjQSIAajSLTkp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q0BG8CMDR.HdV9ekuMUyz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qx1MJx_7_oeqUKUOWUZs9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gC88zVblkNNSeHfiURKJt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bigcmro5rV2fLCaVFlQPS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rw9Jd11z3pMA60.Iqqc6h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GPGD.bbAATuvZLysYi4_w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kbX_.o53.xphVWDxhI5Nb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BT7avRobERpXSpMC.ulak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VC.ERMQ4lPfQFuzKgG.2k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TC1h.EcVo0FVy5FOYNYyd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IZv9fbtuZlPx_WbfBddxS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n6PsSsIoH6aA2yDCBaQ44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0g0c1lE.Ou.IXE9_BChGR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FuAartHbdYTuFfU63T0Uq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KiotK4ymo759mp31aet82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izYu5.JYpTNQX_G_38kjq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xXAdJkljYl.Yk_Hflap59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9ikEElMfbSe8zrcX2.4ZA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W7LVhHeLUntLs5HIqCY17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5nkFyKZY92UeKH4y0Ytdr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iHoYMICwa7ISFUAJoZmRk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zvtJiPo2FzqX36ZdFFh4L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j5Vhd4lU1vOd8j_IHik4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KXhm2xeErNg18ySCEpa59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dHnKEl28r_cLExonlSjMF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T90R5yDYJkcAWpfaFTWkM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6rQptHeaI.DOnjI0SsFY.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tIvpFcmh0bUVmgTFmHUnsQ"/>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d44d819-b1ac-4b5f-b9be-07a39ebe2dbf" xsi:nil="true"/>
    <lcf76f155ced4ddcb4097134ff3c332f xmlns="ea48844f-127c-4826-9895-1c80da2c15f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3546AC0D5C2649B2BAEEA60047DF5C" ma:contentTypeVersion="11" ma:contentTypeDescription="Crée un document." ma:contentTypeScope="" ma:versionID="4709799c8c68a95b0ebcd51c1d7c1dc2">
  <xsd:schema xmlns:xsd="http://www.w3.org/2001/XMLSchema" xmlns:xs="http://www.w3.org/2001/XMLSchema" xmlns:p="http://schemas.microsoft.com/office/2006/metadata/properties" xmlns:ns2="ea48844f-127c-4826-9895-1c80da2c15fd" xmlns:ns3="1d44d819-b1ac-4b5f-b9be-07a39ebe2dbf" targetNamespace="http://schemas.microsoft.com/office/2006/metadata/properties" ma:root="true" ma:fieldsID="caa0937882ed0aa01ae5ca454b15a314" ns2:_="" ns3:_="">
    <xsd:import namespace="ea48844f-127c-4826-9895-1c80da2c15fd"/>
    <xsd:import namespace="1d44d819-b1ac-4b5f-b9be-07a39ebe2dbf"/>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48844f-127c-4826-9895-1c80da2c15fd"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alises d’images" ma:readOnly="false" ma:fieldId="{5cf76f15-5ced-4ddc-b409-7134ff3c332f}" ma:taxonomyMulti="true" ma:sspId="c2b7c0cc-9f50-48d6-adc3-fc54a011a1d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descrip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4d819-b1ac-4b5f-b9be-07a39ebe2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a19a598-a62d-40bc-9bd4-2da91fe1e522}" ma:internalName="TaxCatchAll" ma:showField="CatchAllData" ma:web="1d44d819-b1ac-4b5f-b9be-07a39ebe2d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07BB11-BF20-48F8-B655-B2B508C6F1DE}">
  <ds:schemaRefs>
    <ds:schemaRef ds:uri="http://purl.org/dc/elements/1.1/"/>
    <ds:schemaRef ds:uri="http://schemas.microsoft.com/office/2006/documentManagement/types"/>
    <ds:schemaRef ds:uri="http://purl.org/dc/terms/"/>
    <ds:schemaRef ds:uri="http://purl.org/dc/dcmitype/"/>
    <ds:schemaRef ds:uri="1d44d819-b1ac-4b5f-b9be-07a39ebe2dbf"/>
    <ds:schemaRef ds:uri="ea48844f-127c-4826-9895-1c80da2c15fd"/>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938A242-C8C2-48A6-81E8-51CBFB863B68}">
  <ds:schemaRefs>
    <ds:schemaRef ds:uri="http://schemas.microsoft.com/sharepoint/v3/contenttype/forms"/>
  </ds:schemaRefs>
</ds:datastoreItem>
</file>

<file path=customXml/itemProps3.xml><?xml version="1.0" encoding="utf-8"?>
<ds:datastoreItem xmlns:ds="http://schemas.openxmlformats.org/officeDocument/2006/customXml" ds:itemID="{56C8B8B3-9101-4F78-A952-5B114B58C1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48844f-127c-4826-9895-1c80da2c15fd"/>
    <ds:schemaRef ds:uri="1d44d819-b1ac-4b5f-b9be-07a39ebe2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9831</TotalTime>
  <Words>8318</Words>
  <Application>Microsoft Office PowerPoint</Application>
  <PresentationFormat>Format A4 (210 x 297 mm)</PresentationFormat>
  <Paragraphs>829</Paragraphs>
  <Slides>39</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39</vt:i4>
      </vt:variant>
    </vt:vector>
  </HeadingPairs>
  <TitlesOfParts>
    <vt:vector size="44" baseType="lpstr">
      <vt:lpstr>Arial</vt:lpstr>
      <vt:lpstr>Calibri</vt:lpstr>
      <vt:lpstr>Calibri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Jonathan Plantrou</dc:creator>
  <cp:lastModifiedBy>Laure MAURY</cp:lastModifiedBy>
  <cp:revision>77</cp:revision>
  <cp:lastPrinted>2022-09-05T09:36:18Z</cp:lastPrinted>
  <dcterms:created xsi:type="dcterms:W3CDTF">2022-05-18T07:36:21Z</dcterms:created>
  <dcterms:modified xsi:type="dcterms:W3CDTF">2023-03-20T09:43:05Z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0x010100403546AC0D5C2649B2BAEEA60047DF5C</vt:lpwstr>
  </property>
  <property fmtid="{D5CDD505-2E9C-101B-9397-08002B2CF9AE}" pid="3" name="MediaServiceImageTags">
    <vt:lpwstr/>
  </property>
</Properties>
</file>