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43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3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68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51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07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86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13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45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0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47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36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85A6F-19DC-49CD-9C37-E2407F1D9E87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39CD-04A8-4BFE-A0AD-72512D006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04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1C221E3-3B18-B9AF-2290-B812D24BF1BD}"/>
              </a:ext>
            </a:extLst>
          </p:cNvPr>
          <p:cNvSpPr/>
          <p:nvPr/>
        </p:nvSpPr>
        <p:spPr>
          <a:xfrm>
            <a:off x="1746607" y="1522690"/>
            <a:ext cx="1615018" cy="558801"/>
          </a:xfrm>
          <a:prstGeom prst="roundRect">
            <a:avLst>
              <a:gd name="adj" fmla="val 21212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+mj-lt"/>
              </a:rPr>
              <a:t>Consultation </a:t>
            </a:r>
          </a:p>
          <a:p>
            <a:pPr algn="ctr"/>
            <a:r>
              <a:rPr lang="fr-FR" sz="1400" dirty="0">
                <a:latin typeface="+mj-lt"/>
              </a:rPr>
              <a:t>Médecin Traitant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F8F231-A4D8-9F31-3F7F-DC330B51CF84}"/>
              </a:ext>
            </a:extLst>
          </p:cNvPr>
          <p:cNvSpPr txBox="1"/>
          <p:nvPr/>
        </p:nvSpPr>
        <p:spPr>
          <a:xfrm>
            <a:off x="3355273" y="1521755"/>
            <a:ext cx="235796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i="1" dirty="0">
                <a:latin typeface="+mj-lt"/>
              </a:rPr>
              <a:t>Symptôme : ronflements, sommeil agité, troubles de la respiration nocturne, somnolence dans la journée, fatigue,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2884297-227C-B354-A452-89400EDE9C3D}"/>
              </a:ext>
            </a:extLst>
          </p:cNvPr>
          <p:cNvSpPr/>
          <p:nvPr/>
        </p:nvSpPr>
        <p:spPr>
          <a:xfrm>
            <a:off x="1746607" y="2627053"/>
            <a:ext cx="1615018" cy="55880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+mj-lt"/>
              </a:rPr>
              <a:t>Demande </a:t>
            </a:r>
          </a:p>
          <a:p>
            <a:pPr algn="ctr"/>
            <a:r>
              <a:rPr lang="fr-FR" sz="1400" dirty="0">
                <a:latin typeface="+mj-lt"/>
              </a:rPr>
              <a:t>Avis spécialisé</a:t>
            </a:r>
          </a:p>
        </p:txBody>
      </p:sp>
      <p:cxnSp>
        <p:nvCxnSpPr>
          <p:cNvPr id="10" name="Connecteur : en angle 9">
            <a:extLst>
              <a:ext uri="{FF2B5EF4-FFF2-40B4-BE49-F238E27FC236}">
                <a16:creationId xmlns:a16="http://schemas.microsoft.com/office/drawing/2014/main" id="{9E20842F-C867-9E83-002B-ED9885720EE4}"/>
              </a:ext>
            </a:extLst>
          </p:cNvPr>
          <p:cNvCxnSpPr>
            <a:cxnSpLocks/>
            <a:stCxn id="8" idx="1"/>
            <a:endCxn id="4" idx="1"/>
          </p:cNvCxnSpPr>
          <p:nvPr/>
        </p:nvCxnSpPr>
        <p:spPr>
          <a:xfrm rot="10800000">
            <a:off x="1746607" y="1802092"/>
            <a:ext cx="12700" cy="1104363"/>
          </a:xfrm>
          <a:prstGeom prst="bentConnector3">
            <a:avLst>
              <a:gd name="adj1" fmla="val 3391575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531E6A1-D01A-678B-2623-91106ABEF457}"/>
              </a:ext>
            </a:extLst>
          </p:cNvPr>
          <p:cNvSpPr txBox="1"/>
          <p:nvPr/>
        </p:nvSpPr>
        <p:spPr>
          <a:xfrm>
            <a:off x="356694" y="2138004"/>
            <a:ext cx="986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900" dirty="0">
                <a:latin typeface="+mj-lt"/>
              </a:rPr>
              <a:t>Information Sensibilisation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4BD224B2-60CD-F20F-1040-E2B2287AB92A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2554116" y="2081490"/>
            <a:ext cx="0" cy="54556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3C8727DB-0273-662E-551D-03C8624E6CF4}"/>
              </a:ext>
            </a:extLst>
          </p:cNvPr>
          <p:cNvSpPr/>
          <p:nvPr/>
        </p:nvSpPr>
        <p:spPr>
          <a:xfrm>
            <a:off x="1746605" y="3719221"/>
            <a:ext cx="1615018" cy="55880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+mj-lt"/>
              </a:rPr>
              <a:t>Consultation </a:t>
            </a:r>
          </a:p>
          <a:p>
            <a:pPr algn="ctr"/>
            <a:r>
              <a:rPr lang="fr-FR" sz="1400" dirty="0">
                <a:latin typeface="+mj-lt"/>
              </a:rPr>
              <a:t>Médecin spécialisé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2389B21B-38AF-C590-82C9-0D7CAD020C8F}"/>
              </a:ext>
            </a:extLst>
          </p:cNvPr>
          <p:cNvCxnSpPr>
            <a:cxnSpLocks/>
            <a:stCxn id="8" idx="2"/>
            <a:endCxn id="21" idx="0"/>
          </p:cNvCxnSpPr>
          <p:nvPr/>
        </p:nvCxnSpPr>
        <p:spPr>
          <a:xfrm flipH="1">
            <a:off x="2554114" y="3185854"/>
            <a:ext cx="2" cy="533367"/>
          </a:xfrm>
          <a:prstGeom prst="straightConnector1">
            <a:avLst/>
          </a:prstGeom>
          <a:ln w="28575"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483C6AF7-E9CC-9B05-89F3-D4BA3E42E978}"/>
              </a:ext>
            </a:extLst>
          </p:cNvPr>
          <p:cNvSpPr txBox="1"/>
          <p:nvPr/>
        </p:nvSpPr>
        <p:spPr>
          <a:xfrm>
            <a:off x="2550941" y="3248937"/>
            <a:ext cx="2964284" cy="507831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Prise de rendez-vous par le patient</a:t>
            </a:r>
          </a:p>
          <a:p>
            <a:r>
              <a:rPr lang="fr-FR" sz="900" dirty="0">
                <a:latin typeface="+mj-lt"/>
              </a:rPr>
              <a:t>Ordonnance &amp; lettre d’adressage par le médecin</a:t>
            </a:r>
          </a:p>
          <a:p>
            <a:endParaRPr lang="fr-FR" sz="900" dirty="0">
              <a:latin typeface="+mj-lt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782A8F9-F210-A92D-0991-506913D049CE}"/>
              </a:ext>
            </a:extLst>
          </p:cNvPr>
          <p:cNvSpPr txBox="1"/>
          <p:nvPr/>
        </p:nvSpPr>
        <p:spPr>
          <a:xfrm>
            <a:off x="2550942" y="2158615"/>
            <a:ext cx="1866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Suspicion </a:t>
            </a:r>
          </a:p>
          <a:p>
            <a:r>
              <a:rPr lang="fr-FR" sz="900" dirty="0">
                <a:latin typeface="+mj-lt"/>
              </a:rPr>
              <a:t>Apnée du Sommeil 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D7F5DFED-9988-FCE7-3BDB-5D72B57A3F95}"/>
              </a:ext>
            </a:extLst>
          </p:cNvPr>
          <p:cNvSpPr/>
          <p:nvPr/>
        </p:nvSpPr>
        <p:spPr>
          <a:xfrm>
            <a:off x="372892" y="4949741"/>
            <a:ext cx="1595561" cy="55880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+mj-lt"/>
              </a:rPr>
              <a:t>Polysomnographie</a:t>
            </a:r>
          </a:p>
        </p:txBody>
      </p:sp>
      <p:cxnSp>
        <p:nvCxnSpPr>
          <p:cNvPr id="34" name="Connecteur : en angle 33">
            <a:extLst>
              <a:ext uri="{FF2B5EF4-FFF2-40B4-BE49-F238E27FC236}">
                <a16:creationId xmlns:a16="http://schemas.microsoft.com/office/drawing/2014/main" id="{FA0C50ED-4FBB-E7FB-5E3E-9FE438D37886}"/>
              </a:ext>
            </a:extLst>
          </p:cNvPr>
          <p:cNvCxnSpPr>
            <a:cxnSpLocks/>
            <a:stCxn id="21" idx="2"/>
            <a:endCxn id="33" idx="0"/>
          </p:cNvCxnSpPr>
          <p:nvPr/>
        </p:nvCxnSpPr>
        <p:spPr>
          <a:xfrm rot="5400000">
            <a:off x="1526535" y="3922159"/>
            <a:ext cx="671719" cy="1383442"/>
          </a:xfrm>
          <a:prstGeom prst="bentConnector3">
            <a:avLst>
              <a:gd name="adj1" fmla="val 50000"/>
            </a:avLst>
          </a:prstGeom>
          <a:ln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CD682AAA-BA96-B331-5D7E-C9AAAA9C94C6}"/>
              </a:ext>
            </a:extLst>
          </p:cNvPr>
          <p:cNvSpPr/>
          <p:nvPr/>
        </p:nvSpPr>
        <p:spPr>
          <a:xfrm>
            <a:off x="3424033" y="4949741"/>
            <a:ext cx="1775886" cy="55880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+mj-lt"/>
              </a:rPr>
              <a:t>Polygraphie ventilatoire nocturne</a:t>
            </a:r>
          </a:p>
        </p:txBody>
      </p:sp>
      <p:cxnSp>
        <p:nvCxnSpPr>
          <p:cNvPr id="41" name="Connecteur : en angle 40">
            <a:extLst>
              <a:ext uri="{FF2B5EF4-FFF2-40B4-BE49-F238E27FC236}">
                <a16:creationId xmlns:a16="http://schemas.microsoft.com/office/drawing/2014/main" id="{E7385E10-76D3-239D-5936-744BDBE715CB}"/>
              </a:ext>
            </a:extLst>
          </p:cNvPr>
          <p:cNvCxnSpPr>
            <a:cxnSpLocks/>
            <a:stCxn id="21" idx="2"/>
            <a:endCxn id="40" idx="0"/>
          </p:cNvCxnSpPr>
          <p:nvPr/>
        </p:nvCxnSpPr>
        <p:spPr>
          <a:xfrm rot="16200000" flipH="1">
            <a:off x="3097187" y="3734949"/>
            <a:ext cx="671719" cy="1757862"/>
          </a:xfrm>
          <a:prstGeom prst="bentConnector3">
            <a:avLst>
              <a:gd name="adj1" fmla="val 50000"/>
            </a:avLst>
          </a:prstGeom>
          <a:ln w="28575"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>
            <a:extLst>
              <a:ext uri="{FF2B5EF4-FFF2-40B4-BE49-F238E27FC236}">
                <a16:creationId xmlns:a16="http://schemas.microsoft.com/office/drawing/2014/main" id="{9682B0F9-E91B-B754-387B-A7A8F74B378C}"/>
              </a:ext>
            </a:extLst>
          </p:cNvPr>
          <p:cNvSpPr txBox="1"/>
          <p:nvPr/>
        </p:nvSpPr>
        <p:spPr>
          <a:xfrm>
            <a:off x="3355273" y="3757603"/>
            <a:ext cx="1866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Dépistage &amp; bilan du sommeil</a:t>
            </a:r>
          </a:p>
          <a:p>
            <a:r>
              <a:rPr lang="fr-FR" sz="900" dirty="0">
                <a:latin typeface="+mj-lt"/>
              </a:rPr>
              <a:t>Médecin formé (FST Sommeil, DIU Sommeil et sa pathologie…)</a:t>
            </a:r>
          </a:p>
          <a:p>
            <a:endParaRPr lang="fr-FR" sz="900" dirty="0">
              <a:latin typeface="+mj-lt"/>
            </a:endParaRP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CECEB46B-5931-BF58-E7EA-FCA1C395A62C}"/>
              </a:ext>
            </a:extLst>
          </p:cNvPr>
          <p:cNvSpPr/>
          <p:nvPr/>
        </p:nvSpPr>
        <p:spPr>
          <a:xfrm>
            <a:off x="3675982" y="6330151"/>
            <a:ext cx="1271991" cy="431082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+mj-lt"/>
              </a:rPr>
              <a:t>Mise en place du dispositif</a:t>
            </a:r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605C3164-FA68-D942-0B4C-51643D319279}"/>
              </a:ext>
            </a:extLst>
          </p:cNvPr>
          <p:cNvCxnSpPr>
            <a:cxnSpLocks/>
            <a:stCxn id="40" idx="2"/>
            <a:endCxn id="65" idx="0"/>
          </p:cNvCxnSpPr>
          <p:nvPr/>
        </p:nvCxnSpPr>
        <p:spPr>
          <a:xfrm>
            <a:off x="4311977" y="5508541"/>
            <a:ext cx="1" cy="821610"/>
          </a:xfrm>
          <a:prstGeom prst="straightConnector1">
            <a:avLst/>
          </a:prstGeom>
          <a:ln w="28575"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7C8F9236-88A6-21F1-13C0-02AB75FC4C83}"/>
              </a:ext>
            </a:extLst>
          </p:cNvPr>
          <p:cNvSpPr txBox="1"/>
          <p:nvPr/>
        </p:nvSpPr>
        <p:spPr>
          <a:xfrm>
            <a:off x="2543466" y="5761137"/>
            <a:ext cx="176851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900" dirty="0">
                <a:latin typeface="+mj-lt"/>
              </a:rPr>
              <a:t>Acte médical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97F1D2EA-1E41-7C3A-B3E9-EE30ED0366F6}"/>
              </a:ext>
            </a:extLst>
          </p:cNvPr>
          <p:cNvSpPr/>
          <p:nvPr/>
        </p:nvSpPr>
        <p:spPr>
          <a:xfrm>
            <a:off x="3539754" y="8755924"/>
            <a:ext cx="1544447" cy="57708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+mj-lt"/>
              </a:rPr>
              <a:t>Analyse de l’enregistrement et diagnostic </a:t>
            </a:r>
          </a:p>
        </p:txBody>
      </p: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D203684E-D18E-6738-7FF7-B87AA4C592BD}"/>
              </a:ext>
            </a:extLst>
          </p:cNvPr>
          <p:cNvCxnSpPr>
            <a:cxnSpLocks/>
            <a:stCxn id="65" idx="2"/>
            <a:endCxn id="71" idx="0"/>
          </p:cNvCxnSpPr>
          <p:nvPr/>
        </p:nvCxnSpPr>
        <p:spPr>
          <a:xfrm>
            <a:off x="4311977" y="6761233"/>
            <a:ext cx="0" cy="1994690"/>
          </a:xfrm>
          <a:prstGeom prst="straightConnector1">
            <a:avLst/>
          </a:prstGeom>
          <a:ln w="28575"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0344E6AE-1A00-22CB-4E4C-38B30FFB2964}"/>
              </a:ext>
            </a:extLst>
          </p:cNvPr>
          <p:cNvSpPr txBox="1"/>
          <p:nvPr/>
        </p:nvSpPr>
        <p:spPr>
          <a:xfrm>
            <a:off x="4872055" y="7282924"/>
            <a:ext cx="1571535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Enregistrement du sommeil à domicile</a:t>
            </a:r>
          </a:p>
          <a:p>
            <a:r>
              <a:rPr lang="fr-FR" sz="900" dirty="0">
                <a:latin typeface="+mj-lt"/>
              </a:rPr>
              <a:t>6h mini</a:t>
            </a:r>
          </a:p>
          <a:p>
            <a:endParaRPr lang="fr-FR" sz="900" dirty="0">
              <a:latin typeface="+mj-lt"/>
            </a:endParaRPr>
          </a:p>
          <a:p>
            <a:r>
              <a:rPr lang="fr-FR" sz="900" dirty="0">
                <a:latin typeface="+mj-lt"/>
              </a:rPr>
              <a:t>Electrocardiogramme, mouvements respiratoires et débit d’air</a:t>
            </a:r>
          </a:p>
        </p:txBody>
      </p: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4614A577-62AD-504D-B8FD-FCA87B257335}"/>
              </a:ext>
            </a:extLst>
          </p:cNvPr>
          <p:cNvSpPr/>
          <p:nvPr/>
        </p:nvSpPr>
        <p:spPr>
          <a:xfrm>
            <a:off x="1310784" y="9862710"/>
            <a:ext cx="1615018" cy="55880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+mj-lt"/>
              </a:rPr>
              <a:t>Prescription</a:t>
            </a:r>
          </a:p>
        </p:txBody>
      </p:sp>
      <p:cxnSp>
        <p:nvCxnSpPr>
          <p:cNvPr id="85" name="Connecteur : en angle 84">
            <a:extLst>
              <a:ext uri="{FF2B5EF4-FFF2-40B4-BE49-F238E27FC236}">
                <a16:creationId xmlns:a16="http://schemas.microsoft.com/office/drawing/2014/main" id="{0F150658-8752-B4F5-A303-AC9562F602A3}"/>
              </a:ext>
            </a:extLst>
          </p:cNvPr>
          <p:cNvCxnSpPr>
            <a:cxnSpLocks/>
            <a:stCxn id="71" idx="2"/>
            <a:endCxn id="84" idx="0"/>
          </p:cNvCxnSpPr>
          <p:nvPr/>
        </p:nvCxnSpPr>
        <p:spPr>
          <a:xfrm rot="5400000">
            <a:off x="2950284" y="8501014"/>
            <a:ext cx="529705" cy="2193684"/>
          </a:xfrm>
          <a:prstGeom prst="bentConnector3">
            <a:avLst>
              <a:gd name="adj1" fmla="val 50000"/>
            </a:avLst>
          </a:prstGeom>
          <a:ln w="28575"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 : en angle 94">
            <a:extLst>
              <a:ext uri="{FF2B5EF4-FFF2-40B4-BE49-F238E27FC236}">
                <a16:creationId xmlns:a16="http://schemas.microsoft.com/office/drawing/2014/main" id="{1F071FA6-0268-5E21-23E3-D217B56FD7A8}"/>
              </a:ext>
            </a:extLst>
          </p:cNvPr>
          <p:cNvCxnSpPr>
            <a:cxnSpLocks/>
            <a:stCxn id="33" idx="2"/>
            <a:endCxn id="84" idx="0"/>
          </p:cNvCxnSpPr>
          <p:nvPr/>
        </p:nvCxnSpPr>
        <p:spPr>
          <a:xfrm rot="16200000" flipH="1">
            <a:off x="-532602" y="7211815"/>
            <a:ext cx="4354168" cy="947621"/>
          </a:xfrm>
          <a:prstGeom prst="bentConnector3">
            <a:avLst>
              <a:gd name="adj1" fmla="val 65763"/>
            </a:avLst>
          </a:prstGeom>
          <a:ln>
            <a:solidFill>
              <a:srgbClr val="009B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4A2CC926-D761-FDEE-D496-42A51C0A25F6}"/>
              </a:ext>
            </a:extLst>
          </p:cNvPr>
          <p:cNvSpPr txBox="1"/>
          <p:nvPr/>
        </p:nvSpPr>
        <p:spPr>
          <a:xfrm>
            <a:off x="5076850" y="8790548"/>
            <a:ext cx="1544447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Si enregistrement exploitable</a:t>
            </a:r>
          </a:p>
          <a:p>
            <a:r>
              <a:rPr lang="fr-FR" sz="900" dirty="0">
                <a:latin typeface="+mj-lt"/>
              </a:rPr>
              <a:t>30mn/1h par analyse pour le praticien + aide automatique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7AF3FDF8-D829-9CE7-1729-1316B4E108C6}"/>
              </a:ext>
            </a:extLst>
          </p:cNvPr>
          <p:cNvSpPr txBox="1"/>
          <p:nvPr/>
        </p:nvSpPr>
        <p:spPr>
          <a:xfrm>
            <a:off x="1181622" y="6410008"/>
            <a:ext cx="131492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1 nuit min en laboratoire du sommeil</a:t>
            </a:r>
          </a:p>
          <a:p>
            <a:endParaRPr lang="fr-FR" sz="900" dirty="0">
              <a:latin typeface="+mj-lt"/>
            </a:endParaRPr>
          </a:p>
          <a:p>
            <a:r>
              <a:rPr lang="fr-FR" sz="900" dirty="0">
                <a:latin typeface="+mj-lt"/>
              </a:rPr>
              <a:t>Electrocardiogramme, mouvements respiratoires et débit d’air</a:t>
            </a:r>
          </a:p>
          <a:p>
            <a:r>
              <a:rPr lang="fr-FR" sz="900" dirty="0">
                <a:latin typeface="+mj-lt"/>
              </a:rPr>
              <a:t>+ qualité du sommeil avec mesure de l’activité cérébrale, musculaire et mouvements oculaires (électrodes)</a:t>
            </a:r>
          </a:p>
          <a:p>
            <a:endParaRPr lang="fr-FR" sz="900" dirty="0">
              <a:latin typeface="+mj-lt"/>
            </a:endParaRP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5878D448-C07F-5A0A-7D63-560532921225}"/>
              </a:ext>
            </a:extLst>
          </p:cNvPr>
          <p:cNvSpPr txBox="1"/>
          <p:nvPr/>
        </p:nvSpPr>
        <p:spPr>
          <a:xfrm>
            <a:off x="275120" y="4368748"/>
            <a:ext cx="13802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Examen complexe </a:t>
            </a:r>
          </a:p>
          <a:p>
            <a:r>
              <a:rPr lang="fr-FR" sz="900" dirty="0">
                <a:latin typeface="+mj-lt"/>
              </a:rPr>
              <a:t>Hospitalisation</a:t>
            </a:r>
          </a:p>
        </p:txBody>
      </p:sp>
      <p:sp>
        <p:nvSpPr>
          <p:cNvPr id="118" name="ZoneTexte 117">
            <a:extLst>
              <a:ext uri="{FF2B5EF4-FFF2-40B4-BE49-F238E27FC236}">
                <a16:creationId xmlns:a16="http://schemas.microsoft.com/office/drawing/2014/main" id="{6194C68B-1FF6-FD90-2892-3DF621DFDCE6}"/>
              </a:ext>
            </a:extLst>
          </p:cNvPr>
          <p:cNvSpPr txBox="1"/>
          <p:nvPr/>
        </p:nvSpPr>
        <p:spPr>
          <a:xfrm>
            <a:off x="3166854" y="4368748"/>
            <a:ext cx="19748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900" dirty="0">
                <a:latin typeface="+mj-lt"/>
              </a:rPr>
              <a:t>Domicile du patient</a:t>
            </a:r>
          </a:p>
          <a:p>
            <a:pPr algn="r"/>
            <a:r>
              <a:rPr lang="fr-FR" sz="900" dirty="0">
                <a:latin typeface="+mj-lt"/>
              </a:rPr>
              <a:t>Ambulatoire 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93A955CA-E5FA-067A-2BAC-1351B1C61CC2}"/>
              </a:ext>
            </a:extLst>
          </p:cNvPr>
          <p:cNvSpPr txBox="1"/>
          <p:nvPr/>
        </p:nvSpPr>
        <p:spPr>
          <a:xfrm>
            <a:off x="1385480" y="10429536"/>
            <a:ext cx="15403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>
                <a:latin typeface="+mj-lt"/>
              </a:defRPr>
            </a:lvl1pPr>
          </a:lstStyle>
          <a:p>
            <a:r>
              <a:rPr lang="fr-FR" sz="900" dirty="0"/>
              <a:t>Traitement en fonction de la sévérité du syndrome</a:t>
            </a:r>
          </a:p>
        </p:txBody>
      </p:sp>
      <p:pic>
        <p:nvPicPr>
          <p:cNvPr id="78" name="Image 77">
            <a:extLst>
              <a:ext uri="{FF2B5EF4-FFF2-40B4-BE49-F238E27FC236}">
                <a16:creationId xmlns:a16="http://schemas.microsoft.com/office/drawing/2014/main" id="{CC9A763C-67AA-FD58-E9DA-7CE26D41E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9"/>
          <a:stretch/>
        </p:blipFill>
        <p:spPr>
          <a:xfrm>
            <a:off x="2729744" y="6880874"/>
            <a:ext cx="2116074" cy="1705608"/>
          </a:xfrm>
          <a:prstGeom prst="rect">
            <a:avLst/>
          </a:prstGeom>
        </p:spPr>
      </p:pic>
      <p:cxnSp>
        <p:nvCxnSpPr>
          <p:cNvPr id="75" name="Connecteur : en angle 74">
            <a:extLst>
              <a:ext uri="{FF2B5EF4-FFF2-40B4-BE49-F238E27FC236}">
                <a16:creationId xmlns:a16="http://schemas.microsoft.com/office/drawing/2014/main" id="{FFBD7AD5-F25F-6837-4D75-37E97DF56696}"/>
              </a:ext>
            </a:extLst>
          </p:cNvPr>
          <p:cNvCxnSpPr>
            <a:cxnSpLocks/>
            <a:stCxn id="84" idx="1"/>
            <a:endCxn id="4" idx="1"/>
          </p:cNvCxnSpPr>
          <p:nvPr/>
        </p:nvCxnSpPr>
        <p:spPr>
          <a:xfrm rot="10800000" flipH="1">
            <a:off x="1310784" y="1802090"/>
            <a:ext cx="435823" cy="8340020"/>
          </a:xfrm>
          <a:prstGeom prst="bentConnector3">
            <a:avLst>
              <a:gd name="adj1" fmla="val -273305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75BDC0D2-26B7-9F33-F6B7-38A0403B7C4D}"/>
              </a:ext>
            </a:extLst>
          </p:cNvPr>
          <p:cNvSpPr txBox="1"/>
          <p:nvPr/>
        </p:nvSpPr>
        <p:spPr>
          <a:xfrm>
            <a:off x="120064" y="9720670"/>
            <a:ext cx="12152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>
                <a:latin typeface="+mj-lt"/>
              </a:defRPr>
            </a:lvl1pPr>
          </a:lstStyle>
          <a:p>
            <a:r>
              <a:rPr lang="fr-FR" sz="900" dirty="0"/>
              <a:t>Envoi Compte-Rendu</a:t>
            </a:r>
          </a:p>
          <a:p>
            <a:r>
              <a:rPr lang="fr-FR" sz="900" dirty="0"/>
              <a:t>Messagerie sécurisée</a:t>
            </a:r>
          </a:p>
        </p:txBody>
      </p:sp>
      <p:sp>
        <p:nvSpPr>
          <p:cNvPr id="119" name="Rectangle : coins arrondis 118">
            <a:extLst>
              <a:ext uri="{FF2B5EF4-FFF2-40B4-BE49-F238E27FC236}">
                <a16:creationId xmlns:a16="http://schemas.microsoft.com/office/drawing/2014/main" id="{5975D738-1837-0503-294E-ACC6E5086DFB}"/>
              </a:ext>
            </a:extLst>
          </p:cNvPr>
          <p:cNvSpPr/>
          <p:nvPr/>
        </p:nvSpPr>
        <p:spPr>
          <a:xfrm>
            <a:off x="5097679" y="5673424"/>
            <a:ext cx="1615018" cy="404544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+mj-lt"/>
              </a:rPr>
              <a:t>Technicien du sommeil</a:t>
            </a:r>
          </a:p>
        </p:txBody>
      </p: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D35B1B2B-8D13-EC51-D530-3C996AA209EB}"/>
              </a:ext>
            </a:extLst>
          </p:cNvPr>
          <p:cNvCxnSpPr>
            <a:cxnSpLocks/>
            <a:stCxn id="70" idx="3"/>
            <a:endCxn id="119" idx="1"/>
          </p:cNvCxnSpPr>
          <p:nvPr/>
        </p:nvCxnSpPr>
        <p:spPr>
          <a:xfrm flipV="1">
            <a:off x="4311977" y="5875697"/>
            <a:ext cx="785703" cy="857"/>
          </a:xfrm>
          <a:prstGeom prst="straightConnector1">
            <a:avLst/>
          </a:prstGeom>
          <a:ln>
            <a:solidFill>
              <a:srgbClr val="009BA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ZoneTexte 127">
            <a:extLst>
              <a:ext uri="{FF2B5EF4-FFF2-40B4-BE49-F238E27FC236}">
                <a16:creationId xmlns:a16="http://schemas.microsoft.com/office/drawing/2014/main" id="{AF343780-7708-64DF-026D-AD59A791F01C}"/>
              </a:ext>
            </a:extLst>
          </p:cNvPr>
          <p:cNvSpPr txBox="1"/>
          <p:nvPr/>
        </p:nvSpPr>
        <p:spPr>
          <a:xfrm>
            <a:off x="5076849" y="6071282"/>
            <a:ext cx="176851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Personnel formé/habilité</a:t>
            </a:r>
          </a:p>
          <a:p>
            <a:r>
              <a:rPr lang="fr-FR" sz="900" dirty="0">
                <a:latin typeface="+mj-lt"/>
              </a:rPr>
              <a:t>Responsabilité médicale</a:t>
            </a:r>
          </a:p>
          <a:p>
            <a:r>
              <a:rPr lang="fr-FR" sz="900" i="1" dirty="0">
                <a:latin typeface="+mj-lt"/>
              </a:rPr>
              <a:t>Option : au domicile du patient</a:t>
            </a:r>
          </a:p>
        </p:txBody>
      </p:sp>
      <p:sp>
        <p:nvSpPr>
          <p:cNvPr id="158" name="Rectangle : coins arrondis 157">
            <a:extLst>
              <a:ext uri="{FF2B5EF4-FFF2-40B4-BE49-F238E27FC236}">
                <a16:creationId xmlns:a16="http://schemas.microsoft.com/office/drawing/2014/main" id="{AFA95357-659B-8012-744F-25268B13D472}"/>
              </a:ext>
            </a:extLst>
          </p:cNvPr>
          <p:cNvSpPr/>
          <p:nvPr/>
        </p:nvSpPr>
        <p:spPr>
          <a:xfrm>
            <a:off x="3675981" y="9852456"/>
            <a:ext cx="1615018" cy="577081"/>
          </a:xfrm>
          <a:prstGeom prst="roundRect">
            <a:avLst>
              <a:gd name="adj" fmla="val 21212"/>
            </a:avLst>
          </a:prstGeom>
          <a:solidFill>
            <a:srgbClr val="009BAF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latin typeface="+mj-lt"/>
              </a:rPr>
              <a:t>Expertise Médecine spécialisée complémentaire</a:t>
            </a:r>
          </a:p>
        </p:txBody>
      </p:sp>
      <p:cxnSp>
        <p:nvCxnSpPr>
          <p:cNvPr id="159" name="Connecteur droit avec flèche 158">
            <a:extLst>
              <a:ext uri="{FF2B5EF4-FFF2-40B4-BE49-F238E27FC236}">
                <a16:creationId xmlns:a16="http://schemas.microsoft.com/office/drawing/2014/main" id="{891CCECC-8508-61D1-0D99-348889A68217}"/>
              </a:ext>
            </a:extLst>
          </p:cNvPr>
          <p:cNvCxnSpPr>
            <a:cxnSpLocks/>
            <a:stCxn id="84" idx="3"/>
            <a:endCxn id="158" idx="1"/>
          </p:cNvCxnSpPr>
          <p:nvPr/>
        </p:nvCxnSpPr>
        <p:spPr>
          <a:xfrm flipV="1">
            <a:off x="2925803" y="10140996"/>
            <a:ext cx="750179" cy="1114"/>
          </a:xfrm>
          <a:prstGeom prst="straightConnector1">
            <a:avLst/>
          </a:prstGeom>
          <a:ln>
            <a:solidFill>
              <a:srgbClr val="009BA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oneTexte 162">
            <a:extLst>
              <a:ext uri="{FF2B5EF4-FFF2-40B4-BE49-F238E27FC236}">
                <a16:creationId xmlns:a16="http://schemas.microsoft.com/office/drawing/2014/main" id="{4885CEBD-41D6-5DFC-F37C-784F5DFBA723}"/>
              </a:ext>
            </a:extLst>
          </p:cNvPr>
          <p:cNvSpPr txBox="1"/>
          <p:nvPr/>
        </p:nvSpPr>
        <p:spPr>
          <a:xfrm>
            <a:off x="5313554" y="9817830"/>
            <a:ext cx="15444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latin typeface="+mj-lt"/>
              </a:rPr>
              <a:t>Cardiologie</a:t>
            </a:r>
          </a:p>
          <a:p>
            <a:r>
              <a:rPr lang="fr-FR" sz="900" dirty="0">
                <a:latin typeface="+mj-lt"/>
              </a:rPr>
              <a:t>Pneumologie</a:t>
            </a:r>
          </a:p>
          <a:p>
            <a:r>
              <a:rPr lang="fr-FR" sz="900" dirty="0">
                <a:latin typeface="+mj-lt"/>
              </a:rPr>
              <a:t>Chirurgien</a:t>
            </a:r>
          </a:p>
          <a:p>
            <a:r>
              <a:rPr lang="fr-FR" sz="900" dirty="0">
                <a:latin typeface="+mj-lt"/>
              </a:rPr>
              <a:t>Kinésithérapeute…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9EF12EE-D930-8C6A-4302-8FE2476CE34F}"/>
              </a:ext>
            </a:extLst>
          </p:cNvPr>
          <p:cNvSpPr txBox="1"/>
          <p:nvPr/>
        </p:nvSpPr>
        <p:spPr>
          <a:xfrm>
            <a:off x="271038" y="272780"/>
            <a:ext cx="6168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Schéma Prise en charge ESS Sommeil</a:t>
            </a:r>
          </a:p>
        </p:txBody>
      </p:sp>
    </p:spTree>
    <p:extLst>
      <p:ext uri="{BB962C8B-B14F-4D97-AF65-F5344CB8AC3E}">
        <p14:creationId xmlns:p14="http://schemas.microsoft.com/office/powerpoint/2010/main" val="1053607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546AC0D5C2649B2BAEEA60047DF5C" ma:contentTypeVersion="11" ma:contentTypeDescription="Crée un document." ma:contentTypeScope="" ma:versionID="4709799c8c68a95b0ebcd51c1d7c1dc2">
  <xsd:schema xmlns:xsd="http://www.w3.org/2001/XMLSchema" xmlns:xs="http://www.w3.org/2001/XMLSchema" xmlns:p="http://schemas.microsoft.com/office/2006/metadata/properties" xmlns:ns2="ea48844f-127c-4826-9895-1c80da2c15fd" xmlns:ns3="1d44d819-b1ac-4b5f-b9be-07a39ebe2dbf" targetNamespace="http://schemas.microsoft.com/office/2006/metadata/properties" ma:root="true" ma:fieldsID="caa0937882ed0aa01ae5ca454b15a314" ns2:_="" ns3:_="">
    <xsd:import namespace="ea48844f-127c-4826-9895-1c80da2c15fd"/>
    <xsd:import namespace="1d44d819-b1ac-4b5f-b9be-07a39ebe2db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8844f-127c-4826-9895-1c80da2c15fd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c2b7c0cc-9f50-48d6-adc3-fc54a011a1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4d819-b1ac-4b5f-b9be-07a39ebe2db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a19a598-a62d-40bc-9bd4-2da91fe1e522}" ma:internalName="TaxCatchAll" ma:showField="CatchAllData" ma:web="1d44d819-b1ac-4b5f-b9be-07a39ebe2d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44d819-b1ac-4b5f-b9be-07a39ebe2dbf" xsi:nil="true"/>
    <lcf76f155ced4ddcb4097134ff3c332f xmlns="ea48844f-127c-4826-9895-1c80da2c15f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869B65-67A6-45CC-BE7F-B3B26A13B480}"/>
</file>

<file path=customXml/itemProps2.xml><?xml version="1.0" encoding="utf-8"?>
<ds:datastoreItem xmlns:ds="http://schemas.openxmlformats.org/officeDocument/2006/customXml" ds:itemID="{60F9D422-EBD9-4353-9A22-5579740B7559}"/>
</file>

<file path=customXml/itemProps3.xml><?xml version="1.0" encoding="utf-8"?>
<ds:datastoreItem xmlns:ds="http://schemas.openxmlformats.org/officeDocument/2006/customXml" ds:itemID="{6342146D-E904-4F80-A31A-5764DAF7A3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190</Words>
  <Application>Microsoft Office PowerPoint</Application>
  <PresentationFormat>Grand écran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Mathilde Potignon</dc:creator>
  <cp:lastModifiedBy>Mathilde Potignon</cp:lastModifiedBy>
  <cp:revision>2</cp:revision>
  <dcterms:created xsi:type="dcterms:W3CDTF">2023-03-15T13:22:46Z</dcterms:created>
  <dcterms:modified xsi:type="dcterms:W3CDTF">2023-03-17T12:59:49Z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0x010100403546AC0D5C2649B2BAEEA60047DF5C</vt:lpwstr>
  </property>
</Properties>
</file>